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72" r:id="rId9"/>
    <p:sldId id="267" r:id="rId10"/>
    <p:sldId id="265" r:id="rId11"/>
    <p:sldId id="266" r:id="rId12"/>
    <p:sldId id="268" r:id="rId13"/>
    <p:sldId id="273" r:id="rId14"/>
    <p:sldId id="274" r:id="rId15"/>
    <p:sldId id="275" r:id="rId16"/>
    <p:sldId id="276" r:id="rId17"/>
    <p:sldId id="270" r:id="rId18"/>
    <p:sldId id="271" r:id="rId19"/>
  </p:sldIdLst>
  <p:sldSz cx="12192000" cy="6858000"/>
  <p:notesSz cx="6858000" cy="9144000"/>
  <p:embeddedFontLst>
    <p:embeddedFont>
      <p:font typeface="페이퍼로지 7 Bold" pitchFamily="2" charset="-127"/>
      <p:bold r:id="rId20"/>
    </p:embeddedFont>
    <p:embeddedFont>
      <p:font typeface="Adam Bold" panose="020B0600000101010101" charset="0"/>
      <p:regular r:id="rId21"/>
    </p:embeddedFont>
    <p:embeddedFont>
      <p:font typeface="LEMON MILK" panose="00000500000000000000" pitchFamily="50" charset="0"/>
      <p:regular r:id="rId22"/>
    </p:embeddedFont>
    <p:embeddedFont>
      <p:font typeface="LEMON MILK Bold" panose="00000800000000000000" pitchFamily="50" charset="0"/>
      <p:bold r:id="rId23"/>
    </p:embeddedFont>
    <p:embeddedFont>
      <p:font typeface="LEMON MILK Light" panose="00000400000000000000" pitchFamily="50" charset="0"/>
      <p:regular r:id="rId24"/>
    </p:embeddedFont>
    <p:embeddedFont>
      <p:font typeface="LEMON MILK Medium" panose="00000600000000000000" pitchFamily="50" charset="0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페이퍼로지 3 Light" pitchFamily="2" charset="-127"/>
      <p:regular r:id="rId28"/>
    </p:embeddedFont>
    <p:embeddedFont>
      <p:font typeface="페이퍼로지 5 Medium" pitchFamily="2" charset="-127"/>
      <p:regular r:id="rId29"/>
    </p:embeddedFont>
    <p:embeddedFont>
      <p:font typeface="페이퍼로지 6 SemiBold" pitchFamily="2" charset="-127"/>
      <p:bold r:id="rId30"/>
    </p:embeddedFont>
    <p:embeddedFont>
      <p:font typeface="페이퍼로지 8 ExtraBold" pitchFamily="2" charset="-127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66FD"/>
    <a:srgbClr val="121419"/>
    <a:srgbClr val="E97132"/>
    <a:srgbClr val="D86ECC"/>
    <a:srgbClr val="210141"/>
    <a:srgbClr val="5A02B2"/>
    <a:srgbClr val="111319"/>
    <a:srgbClr val="17141E"/>
    <a:srgbClr val="1B1D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DFCDB-8773-8148-70E2-E21A84FD9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F6767A-AAF6-B906-CE1F-10CC679E6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1ACC61-C11C-99FD-3D78-027413AC6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594D0-7C29-BCA5-6988-193E284B3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C179EA-5046-23D8-A376-5907C8ED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79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27D8A-FB12-9B4C-45EF-E025E7BE1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4F9827-436E-CD8A-2855-591CC76CA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996628-020F-A725-A7BD-713AC6FBA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2E3B3-AFEC-9AA3-DB93-DAC883961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A4AF4-6564-307B-99F8-75526154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787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AC47D2-1FCB-0021-62D9-0E2BE53214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C9E08E-9726-2C5A-DFBE-3A6D6D1C4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0DCDEB-2281-A05C-F11F-9371E45D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6C2897-407C-16B8-D276-12ECCAA52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35D88-28AC-4246-8371-9D7A1A95A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382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D5983-F84D-9965-0130-E6ECA0FFB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4FB683-4560-A6DA-9414-D702EFBCF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3CD558-2116-25B1-6001-518F42634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6B6B77-E11A-9635-C25A-48BDC40A8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7C1839-FD97-7F65-5E99-3B6F379F8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068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22D64-9C92-6C96-0FA7-6F589B2C4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28711F-C40A-3E42-EEF7-A4E77B922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C5B032-CEEE-1B9C-07DC-D60DE01A9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726F16-2CAB-35EA-446A-261D2F48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0907D6-3FB0-5753-FA26-D6080956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444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C57FF-C655-FA41-1F42-CB77F11FD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1C45AA-2896-54F0-0E19-900C6C461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77C15D-8EDF-C736-CA3B-1A59D8D9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83D084-571F-376F-0548-0650DC8DE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CFEE7C-D2AE-454D-DB22-D9B9C2B20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A75B0D-A29A-C9D5-B298-CA61EBDB9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51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22FCE-89AD-0C0A-4B9C-73D5B7662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A526EA-4DBC-5EF7-671E-187CA655E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37AEB1-9EC3-60BC-9057-08F532974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37C8FA-29B4-2DAD-9352-4D980F5246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284172-C8A6-426A-B711-AF569EF4B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8660649-832F-A2D4-C6D8-71E8E09B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55C6B6-FBAC-BA2D-F105-F3C51120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3C48C2-5CE9-0973-5873-7F4D9C28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184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0C105C-448E-7F2E-2BE9-5A2D252E2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788C1B-0051-9E44-C0AB-C9C0A305C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EA6F00-97C6-56D5-C5D4-F707B8C4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9F3A13-7DB8-3E7D-7624-44506C80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137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야외, 모험, 하늘, 등반하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0E8F25-2451-9640-332F-F475A394D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500" b="175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DB3CD52-DB36-6F3B-1B4E-5DD1CF5EB5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319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C79FF9-09C4-E4C8-4C8C-706E7AB57AAB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3F3D50-8CFE-AB2A-5BEB-A79BD37A5290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9A3A13-2FC2-E69D-A155-9C2BE374993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077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B5FF74-EBBD-8C43-D71D-4CE22DDA5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89E33A-90ED-9D85-C219-84816AE03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9BF597-182D-B91E-55C3-B8F15ADC0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BC9D25-B9A8-972B-AE60-D1D742F5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F71AA2-DEA2-2D59-06AE-0D4585A4D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C53999-13D6-4F66-BF04-45305243C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959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D02F98-8DAC-4E5C-27FD-9241BD20F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B6CC85-59D1-8620-C657-E781ABC02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CB834B-5706-A5AF-712A-D1A4BD3F8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55B502-2DD6-8493-F4E0-76E4F97D3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49F2F6-74D4-3DAD-7C30-EA5C5AD7E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023129-FE0D-6557-E253-11BA3B035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956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24C8B7-93B4-1D7D-491A-C0EEDFCC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C9CAFD-5D53-875A-BABF-B3A579555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B4754-706B-F5CD-908A-53CC496B6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0BA300-2374-4FDB-A3A3-51083D069121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9FE14B-275E-AF99-04D3-2A61E4A7B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36666A-34FE-DDBB-243D-DE45C8982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78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svg"/><Relationship Id="rId7" Type="http://schemas.openxmlformats.org/officeDocument/2006/relationships/image" Target="../media/image4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34.svg"/><Relationship Id="rId10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4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hyperlink" Target="https://store.steampowered.com/app/2236070/Peaks_of_Yore/" TargetMode="Externa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7.png"/><Relationship Id="rId3" Type="http://schemas.openxmlformats.org/officeDocument/2006/relationships/image" Target="../media/image3.svg"/><Relationship Id="rId21" Type="http://schemas.openxmlformats.org/officeDocument/2006/relationships/image" Target="../media/image20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image" Target="../media/image2.png"/><Relationship Id="rId16" Type="http://schemas.microsoft.com/office/2007/relationships/hdphoto" Target="../media/hdphoto2.wdp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2.pn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23" Type="http://schemas.microsoft.com/office/2007/relationships/hdphoto" Target="../media/hdphoto3.wdp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jpeg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svg"/><Relationship Id="rId7" Type="http://schemas.openxmlformats.org/officeDocument/2006/relationships/image" Target="../media/image2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6924C-45E9-7529-9FD2-DE7D0AA55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D02175FF-7D30-DC5A-4507-AA4079926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9BA5BB-6C01-189E-5A66-129C62E06639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870847-6420-C58A-F8D7-002879C6DB03}"/>
              </a:ext>
            </a:extLst>
          </p:cNvPr>
          <p:cNvSpPr/>
          <p:nvPr/>
        </p:nvSpPr>
        <p:spPr>
          <a:xfrm>
            <a:off x="942975" y="1628774"/>
            <a:ext cx="85725" cy="3038475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F8EE71-E431-04DA-1D6F-E094AF4FB15E}"/>
              </a:ext>
            </a:extLst>
          </p:cNvPr>
          <p:cNvSpPr txBox="1"/>
          <p:nvPr/>
        </p:nvSpPr>
        <p:spPr>
          <a:xfrm>
            <a:off x="1190625" y="2028825"/>
            <a:ext cx="518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B366FD"/>
                </a:solidFill>
                <a:latin typeface="LEMON MILK Bold" panose="00000800000000000000" pitchFamily="50" charset="0"/>
              </a:rPr>
              <a:t>1</a:t>
            </a:r>
            <a:r>
              <a:rPr lang="en-US" altLang="ko-KR" baseline="30000" dirty="0">
                <a:solidFill>
                  <a:srgbClr val="B366FD"/>
                </a:solidFill>
                <a:latin typeface="LEMON MILK Bold" panose="00000800000000000000" pitchFamily="50" charset="0"/>
              </a:rPr>
              <a:t>st</a:t>
            </a:r>
            <a:r>
              <a:rPr lang="en-US" altLang="ko-KR" dirty="0">
                <a:solidFill>
                  <a:srgbClr val="B366FD"/>
                </a:solidFill>
                <a:latin typeface="LEMON MILK Bold" panose="00000800000000000000" pitchFamily="50" charset="0"/>
              </a:rPr>
              <a:t> Person cosmic horror climbing</a:t>
            </a:r>
            <a:endParaRPr lang="ko-KR" altLang="en-US" dirty="0">
              <a:solidFill>
                <a:srgbClr val="B366FD"/>
              </a:solidFill>
              <a:latin typeface="LEMON MILK Bold" panose="00000800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D685A2-657F-98A5-01B6-3A152230E9D7}"/>
              </a:ext>
            </a:extLst>
          </p:cNvPr>
          <p:cNvSpPr txBox="1"/>
          <p:nvPr/>
        </p:nvSpPr>
        <p:spPr>
          <a:xfrm>
            <a:off x="1190625" y="2314575"/>
            <a:ext cx="59250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LEMON MILK Bold" panose="00000800000000000000" pitchFamily="50" charset="0"/>
              </a:rPr>
              <a:t>Downfall</a:t>
            </a:r>
            <a:endParaRPr lang="ko-KR" altLang="en-US" sz="7200" dirty="0">
              <a:solidFill>
                <a:schemeClr val="bg1"/>
              </a:solidFill>
              <a:latin typeface="LEMON MILK Bold" panose="00000800000000000000" pitchFamily="50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6290463-E520-8D98-D96C-75560224D8EB}"/>
              </a:ext>
            </a:extLst>
          </p:cNvPr>
          <p:cNvGrpSpPr/>
          <p:nvPr/>
        </p:nvGrpSpPr>
        <p:grpSpPr>
          <a:xfrm>
            <a:off x="11249025" y="3429000"/>
            <a:ext cx="2371725" cy="4216242"/>
            <a:chOff x="11249025" y="3429000"/>
            <a:chExt cx="2371725" cy="4216242"/>
          </a:xfrm>
        </p:grpSpPr>
        <p:sp>
          <p:nvSpPr>
            <p:cNvPr id="22" name="원호 21">
              <a:extLst>
                <a:ext uri="{FF2B5EF4-FFF2-40B4-BE49-F238E27FC236}">
                  <a16:creationId xmlns:a16="http://schemas.microsoft.com/office/drawing/2014/main" id="{7911CB58-3895-C85E-3C23-83B52B605E69}"/>
                </a:ext>
              </a:extLst>
            </p:cNvPr>
            <p:cNvSpPr/>
            <p:nvPr/>
          </p:nvSpPr>
          <p:spPr>
            <a:xfrm flipH="1">
              <a:off x="11249025" y="3429000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원호 22">
              <a:extLst>
                <a:ext uri="{FF2B5EF4-FFF2-40B4-BE49-F238E27FC236}">
                  <a16:creationId xmlns:a16="http://schemas.microsoft.com/office/drawing/2014/main" id="{3A48E296-A92D-6A29-82B6-7A0B8EDB9674}"/>
                </a:ext>
              </a:extLst>
            </p:cNvPr>
            <p:cNvSpPr/>
            <p:nvPr/>
          </p:nvSpPr>
          <p:spPr>
            <a:xfrm flipH="1">
              <a:off x="11363325" y="3514904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원호 23">
              <a:extLst>
                <a:ext uri="{FF2B5EF4-FFF2-40B4-BE49-F238E27FC236}">
                  <a16:creationId xmlns:a16="http://schemas.microsoft.com/office/drawing/2014/main" id="{619B7C41-63D2-7458-4EBC-AEB0C33CAD47}"/>
                </a:ext>
              </a:extLst>
            </p:cNvPr>
            <p:cNvSpPr/>
            <p:nvPr/>
          </p:nvSpPr>
          <p:spPr>
            <a:xfrm flipH="1">
              <a:off x="11477625" y="3600808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349F4A-A74A-92E8-903D-A995D203C7EE}"/>
              </a:ext>
            </a:extLst>
          </p:cNvPr>
          <p:cNvGrpSpPr/>
          <p:nvPr/>
        </p:nvGrpSpPr>
        <p:grpSpPr>
          <a:xfrm rot="17835371">
            <a:off x="10672308" y="-1090983"/>
            <a:ext cx="2371725" cy="4216242"/>
            <a:chOff x="11477625" y="580310"/>
            <a:chExt cx="2371725" cy="4216242"/>
          </a:xfrm>
        </p:grpSpPr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A6B74745-45FF-94B4-06D6-C153480967C5}"/>
                </a:ext>
              </a:extLst>
            </p:cNvPr>
            <p:cNvSpPr/>
            <p:nvPr/>
          </p:nvSpPr>
          <p:spPr>
            <a:xfrm rot="746693" flipH="1">
              <a:off x="11477625" y="580310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원호 25">
              <a:extLst>
                <a:ext uri="{FF2B5EF4-FFF2-40B4-BE49-F238E27FC236}">
                  <a16:creationId xmlns:a16="http://schemas.microsoft.com/office/drawing/2014/main" id="{E0175A69-9FD0-F423-F721-B0CA2D378EAA}"/>
                </a:ext>
              </a:extLst>
            </p:cNvPr>
            <p:cNvSpPr/>
            <p:nvPr/>
          </p:nvSpPr>
          <p:spPr>
            <a:xfrm rot="746693" flipH="1">
              <a:off x="11591925" y="666214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원호 26">
              <a:extLst>
                <a:ext uri="{FF2B5EF4-FFF2-40B4-BE49-F238E27FC236}">
                  <a16:creationId xmlns:a16="http://schemas.microsoft.com/office/drawing/2014/main" id="{D101E89D-2006-A4E6-9DDB-D362BD61126B}"/>
                </a:ext>
              </a:extLst>
            </p:cNvPr>
            <p:cNvSpPr/>
            <p:nvPr/>
          </p:nvSpPr>
          <p:spPr>
            <a:xfrm rot="746693" flipH="1">
              <a:off x="11706225" y="752118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A3EE2CE-FD33-9927-C717-A82B6A37AA42}"/>
              </a:ext>
            </a:extLst>
          </p:cNvPr>
          <p:cNvSpPr txBox="1"/>
          <p:nvPr/>
        </p:nvSpPr>
        <p:spPr>
          <a:xfrm>
            <a:off x="1190625" y="3416142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페이퍼로지 8 ExtraBold" pitchFamily="2" charset="-127"/>
                <a:ea typeface="페이퍼로지 8 ExtraBold" pitchFamily="2" charset="-127"/>
              </a:rPr>
              <a:t>광기의 등반과 추락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5108EB-6C51-185A-C723-7D1200E67FE5}"/>
              </a:ext>
            </a:extLst>
          </p:cNvPr>
          <p:cNvSpPr txBox="1"/>
          <p:nvPr/>
        </p:nvSpPr>
        <p:spPr>
          <a:xfrm>
            <a:off x="1190625" y="3877807"/>
            <a:ext cx="2537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LEMON MILK Light" panose="00000400000000000000" pitchFamily="50" charset="0"/>
                <a:ea typeface="페이퍼로지 8 ExtraBold" pitchFamily="2" charset="-127"/>
              </a:rPr>
              <a:t>When the madness rise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LEMON MILK Light" panose="00000400000000000000" pitchFamily="50" charset="0"/>
              <a:ea typeface="페이퍼로지 8 ExtraBold" pitchFamily="2" charset="-127"/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EF9B08F-DA36-1F62-7845-EB409677E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256974"/>
              </p:ext>
            </p:extLst>
          </p:nvPr>
        </p:nvGraphicFramePr>
        <p:xfrm>
          <a:off x="1028700" y="5461376"/>
          <a:ext cx="6086944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997944019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2036549633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988916067"/>
                    </a:ext>
                  </a:extLst>
                </a:gridCol>
                <a:gridCol w="1295869">
                  <a:extLst>
                    <a:ext uri="{9D8B030D-6E8A-4147-A177-3AD203B41FA5}">
                      <a16:colId xmlns:a16="http://schemas.microsoft.com/office/drawing/2014/main" val="295548134"/>
                    </a:ext>
                  </a:extLst>
                </a:gridCol>
              </a:tblGrid>
              <a:tr h="241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B366FD"/>
                          </a:solidFill>
                          <a:latin typeface="LEMON MILK Bold" panose="00000800000000000000" pitchFamily="50" charset="0"/>
                        </a:rPr>
                        <a:t>Team</a:t>
                      </a:r>
                      <a:endParaRPr lang="ko-KR" altLang="en-US" sz="1000" dirty="0">
                        <a:solidFill>
                          <a:srgbClr val="B366FD"/>
                        </a:solidFill>
                        <a:latin typeface="LEMON MILK Bold" panose="00000800000000000000" pitchFamily="50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B366FD"/>
                          </a:solidFill>
                          <a:latin typeface="LEMON MILK Bold" panose="00000800000000000000" pitchFamily="50" charset="0"/>
                        </a:rPr>
                        <a:t>Period</a:t>
                      </a:r>
                      <a:endParaRPr lang="ko-KR" altLang="en-US" sz="1000" dirty="0">
                        <a:solidFill>
                          <a:srgbClr val="B366FD"/>
                        </a:solidFill>
                        <a:latin typeface="LEMON MILK Bold" panose="000008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B366FD"/>
                          </a:solidFill>
                          <a:latin typeface="LEMON MILK Bold" panose="00000800000000000000" pitchFamily="50" charset="0"/>
                        </a:rPr>
                        <a:t>Engine</a:t>
                      </a:r>
                      <a:endParaRPr lang="ko-KR" altLang="en-US" sz="1000" dirty="0">
                        <a:solidFill>
                          <a:srgbClr val="B366FD"/>
                        </a:solidFill>
                        <a:latin typeface="LEMON MILK Bold" panose="000008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B366FD"/>
                          </a:solidFill>
                          <a:latin typeface="LEMON MILK Bold" panose="00000800000000000000" pitchFamily="50" charset="0"/>
                        </a:rPr>
                        <a:t>Platform</a:t>
                      </a:r>
                      <a:endParaRPr lang="ko-KR" altLang="en-US" sz="1000" dirty="0">
                        <a:solidFill>
                          <a:srgbClr val="B366FD"/>
                        </a:solidFill>
                        <a:latin typeface="LEMON MILK Bold" panose="000008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783964"/>
                  </a:ext>
                </a:extLst>
              </a:tr>
              <a:tr h="241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Team PRP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2025.12.23~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Unreal Engine 5.6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PC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077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054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E3354-0271-63D5-AC31-D29159F8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9EBCA565-8DA1-F2FB-B100-B6108B21C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9F2526-1EC8-DF4B-C6A5-2C336F089BDF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0F4704-5F35-7A54-437E-EFF278AA82C5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C3A449-1F75-D91F-0EF0-86BA12A787FD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43B9BB6-0FF0-04D3-8085-1740F238EA19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3F204F7D-E2FC-73BC-5A12-1FE827B53E3F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5F456015-D710-F23C-FBEF-94C73CB9BB69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D762AFB0-700B-ADA8-FE6A-EF14372ED409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BCA19BE-EBAD-FF15-9E77-C311A2074F69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C705B644-9B7A-8517-A18C-2377329BDD22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1154A22A-5F86-0D74-C586-11450575CC93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1F851153-D815-0371-673A-DDA5795B894D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27DF61-95C8-48E8-9F29-E9195402877C}"/>
              </a:ext>
            </a:extLst>
          </p:cNvPr>
          <p:cNvSpPr txBox="1"/>
          <p:nvPr/>
        </p:nvSpPr>
        <p:spPr>
          <a:xfrm>
            <a:off x="1157412" y="1025555"/>
            <a:ext cx="3009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스테이지 구조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1D935C-0506-C087-04AC-B091566EA51D}"/>
              </a:ext>
            </a:extLst>
          </p:cNvPr>
          <p:cNvGrpSpPr/>
          <p:nvPr/>
        </p:nvGrpSpPr>
        <p:grpSpPr>
          <a:xfrm>
            <a:off x="6501359" y="2145283"/>
            <a:ext cx="4105921" cy="4087809"/>
            <a:chOff x="5848485" y="2145283"/>
            <a:chExt cx="4105921" cy="4087809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8C89C39-3884-16EC-65C6-C180E56C7114}"/>
                </a:ext>
              </a:extLst>
            </p:cNvPr>
            <p:cNvCxnSpPr/>
            <p:nvPr/>
          </p:nvCxnSpPr>
          <p:spPr>
            <a:xfrm rot="20291916" flipH="1">
              <a:off x="5848485" y="5103925"/>
              <a:ext cx="1009378" cy="1125401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3FFDAD43-2C5A-F724-3C94-A9A7C555DF71}"/>
                </a:ext>
              </a:extLst>
            </p:cNvPr>
            <p:cNvCxnSpPr>
              <a:cxnSpLocks/>
            </p:cNvCxnSpPr>
            <p:nvPr/>
          </p:nvCxnSpPr>
          <p:spPr>
            <a:xfrm>
              <a:off x="6612784" y="4956734"/>
              <a:ext cx="856861" cy="0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A669122-D6E6-1177-2A22-45F515CAADF7}"/>
                </a:ext>
              </a:extLst>
            </p:cNvPr>
            <p:cNvCxnSpPr/>
            <p:nvPr/>
          </p:nvCxnSpPr>
          <p:spPr>
            <a:xfrm rot="20291916" flipH="1">
              <a:off x="7126870" y="3977374"/>
              <a:ext cx="1009378" cy="1125401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73806045-20AB-F709-BE9D-C95307711332}"/>
                </a:ext>
              </a:extLst>
            </p:cNvPr>
            <p:cNvCxnSpPr>
              <a:cxnSpLocks/>
            </p:cNvCxnSpPr>
            <p:nvPr/>
          </p:nvCxnSpPr>
          <p:spPr>
            <a:xfrm>
              <a:off x="7891169" y="3830184"/>
              <a:ext cx="869430" cy="0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E357460-0CC8-9108-877F-F683F724B1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3713" y="2716874"/>
              <a:ext cx="519222" cy="1419781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388945-8096-86AB-4721-7864A4BB3A60}"/>
                </a:ext>
              </a:extLst>
            </p:cNvPr>
            <p:cNvCxnSpPr>
              <a:cxnSpLocks/>
            </p:cNvCxnSpPr>
            <p:nvPr/>
          </p:nvCxnSpPr>
          <p:spPr>
            <a:xfrm>
              <a:off x="9162934" y="2716874"/>
              <a:ext cx="791472" cy="352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C79AA8F-CE1A-A75A-FFA5-5E3E2F149C62}"/>
                </a:ext>
              </a:extLst>
            </p:cNvPr>
            <p:cNvCxnSpPr/>
            <p:nvPr/>
          </p:nvCxnSpPr>
          <p:spPr>
            <a:xfrm>
              <a:off x="9680816" y="2145283"/>
              <a:ext cx="0" cy="571591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6462194-E084-B8BF-6A4B-421C190ED29C}"/>
                </a:ext>
              </a:extLst>
            </p:cNvPr>
            <p:cNvCxnSpPr>
              <a:cxnSpLocks/>
            </p:cNvCxnSpPr>
            <p:nvPr/>
          </p:nvCxnSpPr>
          <p:spPr>
            <a:xfrm>
              <a:off x="9680816" y="2145283"/>
              <a:ext cx="273590" cy="125032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48525674-70BE-64F9-FD25-3744313B8B3B}"/>
                </a:ext>
              </a:extLst>
            </p:cNvPr>
            <p:cNvCxnSpPr>
              <a:cxnSpLocks/>
            </p:cNvCxnSpPr>
            <p:nvPr/>
          </p:nvCxnSpPr>
          <p:spPr>
            <a:xfrm>
              <a:off x="9680816" y="2145283"/>
              <a:ext cx="273590" cy="125032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246A083-3D62-1696-A3AB-767770F0119F}"/>
                </a:ext>
              </a:extLst>
            </p:cNvPr>
            <p:cNvCxnSpPr>
              <a:cxnSpLocks/>
            </p:cNvCxnSpPr>
            <p:nvPr/>
          </p:nvCxnSpPr>
          <p:spPr>
            <a:xfrm>
              <a:off x="9680816" y="2145283"/>
              <a:ext cx="273590" cy="125032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692EDA90-87E4-F9B8-1750-D2DFC622F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0815" y="2268877"/>
              <a:ext cx="273591" cy="109073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5F1C6E0-01B7-12B9-7792-B64C0DE32B39}"/>
                </a:ext>
              </a:extLst>
            </p:cNvPr>
            <p:cNvSpPr txBox="1"/>
            <p:nvPr/>
          </p:nvSpPr>
          <p:spPr>
            <a:xfrm>
              <a:off x="6188198" y="5971482"/>
              <a:ext cx="6799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1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번 암벽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DB1CC0-17C8-19CE-3929-2A45E5B000EE}"/>
                </a:ext>
              </a:extLst>
            </p:cNvPr>
            <p:cNvSpPr txBox="1"/>
            <p:nvPr/>
          </p:nvSpPr>
          <p:spPr>
            <a:xfrm>
              <a:off x="7371393" y="5022161"/>
              <a:ext cx="6799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2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번 암벽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7C024A9-A3BD-4C9D-EE7A-A619B71A5133}"/>
                </a:ext>
              </a:extLst>
            </p:cNvPr>
            <p:cNvSpPr txBox="1"/>
            <p:nvPr/>
          </p:nvSpPr>
          <p:spPr>
            <a:xfrm>
              <a:off x="8675229" y="3852193"/>
              <a:ext cx="6799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3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번 암벽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CEC72D1-74D8-84A2-B298-20301B0B93AA}"/>
                </a:ext>
              </a:extLst>
            </p:cNvPr>
            <p:cNvSpPr txBox="1"/>
            <p:nvPr/>
          </p:nvSpPr>
          <p:spPr>
            <a:xfrm>
              <a:off x="6651334" y="4503853"/>
              <a:ext cx="7088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2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번 암벽</a:t>
              </a:r>
              <a:b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</a:b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선택 구간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A474087-F3F0-960E-C4A7-E936C05C37E8}"/>
                </a:ext>
              </a:extLst>
            </p:cNvPr>
            <p:cNvSpPr txBox="1"/>
            <p:nvPr/>
          </p:nvSpPr>
          <p:spPr>
            <a:xfrm>
              <a:off x="7928867" y="3385635"/>
              <a:ext cx="7088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3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번 암벽</a:t>
              </a:r>
              <a:b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</a:b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선택 구간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5587B2E-D58B-D86A-C855-8AB6361AD5E0}"/>
              </a:ext>
            </a:extLst>
          </p:cNvPr>
          <p:cNvSpPr txBox="1"/>
          <p:nvPr/>
        </p:nvSpPr>
        <p:spPr>
          <a:xfrm>
            <a:off x="1066799" y="3598046"/>
            <a:ext cx="54824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플레이어는 총 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번의 암벽을 등정하면 게임을 클리어 할 수 있다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 </a:t>
            </a:r>
          </a:p>
          <a:p>
            <a:endParaRPr lang="en-US" altLang="ko-KR" sz="16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플레이어는 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1,2 </a:t>
            </a:r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번째 암벽을 등반한 후에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랜덤하게 생성된 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개의 암벽 중 하나를 선택하여 다음 암벽으로 등반할 수 있다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7774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15DDB-338B-3E8D-3677-7226A2A25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4F611EF-7D0F-01F3-4F81-CFD5597D1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910063"/>
              </p:ext>
            </p:extLst>
          </p:nvPr>
        </p:nvGraphicFramePr>
        <p:xfrm>
          <a:off x="1372696" y="2622431"/>
          <a:ext cx="9432153" cy="3582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587">
                  <a:extLst>
                    <a:ext uri="{9D8B030D-6E8A-4147-A177-3AD203B41FA5}">
                      <a16:colId xmlns:a16="http://schemas.microsoft.com/office/drawing/2014/main" val="1530868961"/>
                    </a:ext>
                  </a:extLst>
                </a:gridCol>
                <a:gridCol w="1497178">
                  <a:extLst>
                    <a:ext uri="{9D8B030D-6E8A-4147-A177-3AD203B41FA5}">
                      <a16:colId xmlns:a16="http://schemas.microsoft.com/office/drawing/2014/main" val="89311607"/>
                    </a:ext>
                  </a:extLst>
                </a:gridCol>
                <a:gridCol w="6671388">
                  <a:extLst>
                    <a:ext uri="{9D8B030D-6E8A-4147-A177-3AD203B41FA5}">
                      <a16:colId xmlns:a16="http://schemas.microsoft.com/office/drawing/2014/main" val="3265743729"/>
                    </a:ext>
                  </a:extLst>
                </a:gridCol>
              </a:tblGrid>
              <a:tr h="393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페이퍼로지 3 Light" pitchFamily="2" charset="-127"/>
                          <a:ea typeface="페이퍼로지 3 Light" pitchFamily="2" charset="-127"/>
                        </a:rPr>
                        <a:t>이름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페이퍼로지 3 Light" pitchFamily="2" charset="-127"/>
                          <a:ea typeface="페이퍼로지 3 Light" pitchFamily="2" charset="-127"/>
                        </a:rPr>
                        <a:t>이미지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페이퍼로지 3 Light" pitchFamily="2" charset="-127"/>
                          <a:ea typeface="페이퍼로지 3 Light" pitchFamily="2" charset="-127"/>
                        </a:rPr>
                        <a:t>설명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232106"/>
                  </a:ext>
                </a:extLst>
              </a:tr>
              <a:tr h="79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앵커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일회성 아이템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사용시 암벽에 설치되며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캐릭터가 추락하는 것을 막아준다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653221"/>
                  </a:ext>
                </a:extLst>
              </a:tr>
              <a:tr h="79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볼트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일회성 아이템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사용시 암벽에 설치되어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잡을 수 있고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잡았을때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암벽과 달리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스태미너가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소모되지 않는다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156535"/>
                  </a:ext>
                </a:extLst>
              </a:tr>
              <a:tr h="79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초콜릿 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일회성 아이템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사용시 섭취하여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스태미너를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회복시킴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273125"/>
                  </a:ext>
                </a:extLst>
              </a:tr>
              <a:tr h="79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등불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횟수 제한 아이템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사용시 주변 몬스터를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쫒아낼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수 있고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Insanity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게이지를 낮춘다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383699"/>
                  </a:ext>
                </a:extLst>
              </a:tr>
            </a:tbl>
          </a:graphicData>
        </a:graphic>
      </p:graphicFrame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BE5B61D1-75A8-F1C7-3B27-8DF9728BA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05EE57-B384-2980-DF62-9C2D3AFC98EC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319F25-E9E8-B9E7-E33A-738FA4BD9E8E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7E6B72-0B9D-9CA5-5D6C-5094D9AA543A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8FB8D53-C531-2D63-98D6-C91D20145236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DCBDDE9E-61CA-4384-DCD0-B7E12995B7D2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959813FB-8760-8791-6148-2C508957F8E6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6B97F26A-02C5-01C5-1FAD-702A09965139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24CCC01-70E2-7246-A0ED-B928BF901A12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FCC7515B-5D52-646C-7C2B-2690D61ACBC1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6A0568EC-F18E-6959-7936-7D3D28BEF9ED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609583F0-13A4-1BB0-93F8-7BD05EA96DC9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5904BD-E68E-43E9-B97F-FF21D46A1E9D}"/>
              </a:ext>
            </a:extLst>
          </p:cNvPr>
          <p:cNvSpPr txBox="1"/>
          <p:nvPr/>
        </p:nvSpPr>
        <p:spPr>
          <a:xfrm>
            <a:off x="1157412" y="1025555"/>
            <a:ext cx="21050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아이템</a:t>
            </a:r>
          </a:p>
        </p:txBody>
      </p:sp>
      <p:pic>
        <p:nvPicPr>
          <p:cNvPr id="7" name="그림 6" descr="텍스트, 직사각형, 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5223D34-6058-5614-FF5A-992F81E01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23" y="4642374"/>
            <a:ext cx="906803" cy="677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349D59-D669-B0C2-D242-6B1E6808A5F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482"/>
          <a:stretch>
            <a:fillRect/>
          </a:stretch>
        </p:blipFill>
        <p:spPr>
          <a:xfrm rot="16200000">
            <a:off x="2985631" y="2674129"/>
            <a:ext cx="785060" cy="1483038"/>
          </a:xfrm>
          <a:prstGeom prst="rect">
            <a:avLst/>
          </a:prstGeom>
        </p:spPr>
      </p:pic>
      <p:pic>
        <p:nvPicPr>
          <p:cNvPr id="15" name="그림 14" descr="공구, 가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F59701-8E8A-E303-C3D8-93B4621DB3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43235">
            <a:off x="3087375" y="3671354"/>
            <a:ext cx="571500" cy="1133475"/>
          </a:xfrm>
          <a:prstGeom prst="rect">
            <a:avLst/>
          </a:prstGeom>
        </p:spPr>
      </p:pic>
      <p:pic>
        <p:nvPicPr>
          <p:cNvPr id="19" name="그림 18" descr="램프, 전구, 정물 사진, 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255E8A-CC15-6575-7509-209198899F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5" r="36285"/>
          <a:stretch>
            <a:fillRect/>
          </a:stretch>
        </p:blipFill>
        <p:spPr>
          <a:xfrm>
            <a:off x="3160705" y="5478411"/>
            <a:ext cx="424838" cy="70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06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6524C-2F66-4DB8-B61B-4058DDE1B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065E3F4-ECD7-AB9F-202C-D319F3F46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517205"/>
              </p:ext>
            </p:extLst>
          </p:nvPr>
        </p:nvGraphicFramePr>
        <p:xfrm>
          <a:off x="1387149" y="2622432"/>
          <a:ext cx="9417699" cy="3582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099">
                  <a:extLst>
                    <a:ext uri="{9D8B030D-6E8A-4147-A177-3AD203B41FA5}">
                      <a16:colId xmlns:a16="http://schemas.microsoft.com/office/drawing/2014/main" val="1530868961"/>
                    </a:ext>
                  </a:extLst>
                </a:gridCol>
                <a:gridCol w="1554459">
                  <a:extLst>
                    <a:ext uri="{9D8B030D-6E8A-4147-A177-3AD203B41FA5}">
                      <a16:colId xmlns:a16="http://schemas.microsoft.com/office/drawing/2014/main" val="89311607"/>
                    </a:ext>
                  </a:extLst>
                </a:gridCol>
                <a:gridCol w="6256141">
                  <a:extLst>
                    <a:ext uri="{9D8B030D-6E8A-4147-A177-3AD203B41FA5}">
                      <a16:colId xmlns:a16="http://schemas.microsoft.com/office/drawing/2014/main" val="3265743729"/>
                    </a:ext>
                  </a:extLst>
                </a:gridCol>
              </a:tblGrid>
              <a:tr h="470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분류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예시 이미지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설명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232106"/>
                  </a:ext>
                </a:extLst>
              </a:tr>
              <a:tr h="103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공중 공격형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공중을 배회하며 플레이어를 인식하면 공격하여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Insanity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를 올린다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653221"/>
                  </a:ext>
                </a:extLst>
              </a:tr>
              <a:tr h="103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공중 발판형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비공격형 몬스터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공중을 배회하며 움직인다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플레이어는 날아다니는 몬스터를 잡아 일정 높이 이상으로 올라갈 수 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156535"/>
                  </a:ext>
                </a:extLst>
              </a:tr>
              <a:tr h="103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암벽 공격형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암벽을 기어오면서 플레이어에게 접근하고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접촉시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플레이어의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스태미너를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지속적으로 흡수함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273125"/>
                  </a:ext>
                </a:extLst>
              </a:tr>
            </a:tbl>
          </a:graphicData>
        </a:graphic>
      </p:graphicFrame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E3FC43E4-668D-1E34-AEF4-FEFFB2ABE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6D7536-46CE-3328-C40B-05B4E9F8CF29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26E4A4-D6F0-0510-6A59-B57221D38EF6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5DA367-C712-3BCF-299E-CF8B88999226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C047153-1637-FD22-EF5B-0271DABD05E7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32897F4E-324C-7CE8-B2CB-934EE74B473B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869545CB-872B-09CB-43A1-6DA8A2B427D0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B0B3C42B-3D8C-8F9F-D0D3-81D923D90A4D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9ED658F-92DA-D7CD-CEEC-05D1650ECDCC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43900E7D-D858-03B3-D274-03A09FE30640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231C781D-E85E-B7F3-9FF9-1C862D584FC3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EBE7B87C-ECF6-90BA-E57F-87507F96D2E1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3153B7F-660C-5759-4A23-127F16AA19FA}"/>
              </a:ext>
            </a:extLst>
          </p:cNvPr>
          <p:cNvSpPr txBox="1"/>
          <p:nvPr/>
        </p:nvSpPr>
        <p:spPr>
          <a:xfrm>
            <a:off x="1157412" y="1025555"/>
            <a:ext cx="21050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br>
              <a:rPr lang="en-US" altLang="ko-KR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몬스터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25D244-280B-BE86-3C23-CC9B08CA3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192" y="5319399"/>
            <a:ext cx="1260582" cy="6896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1BD8A2-4886-E5C3-C684-66C89115B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8"/>
          <a:stretch>
            <a:fillRect/>
          </a:stretch>
        </p:blipFill>
        <p:spPr>
          <a:xfrm>
            <a:off x="3141192" y="4193110"/>
            <a:ext cx="1266836" cy="867085"/>
          </a:xfrm>
          <a:prstGeom prst="rect">
            <a:avLst/>
          </a:prstGeom>
        </p:spPr>
      </p:pic>
      <p:pic>
        <p:nvPicPr>
          <p:cNvPr id="11" name="그림 10" descr="무척추 동물, 유기체, 만화 영화, 곤충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45230A2-DB10-DF5D-35C7-6E5B62F00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4" r="9693"/>
          <a:stretch>
            <a:fillRect/>
          </a:stretch>
        </p:blipFill>
        <p:spPr>
          <a:xfrm>
            <a:off x="3141191" y="3177866"/>
            <a:ext cx="1266836" cy="86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2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DB14-0DB5-4D86-0B2A-A927F6B79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435DA43B-2B49-FE84-E4F4-52565E15F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43BFC5-421E-AEEC-5EE1-A5A1CB69B23C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E6BC32-9D51-A2FB-11D2-3F5C9E6BB29B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EE62DC0-3AE7-D6A9-4612-C87019805CDF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76F7FF9-F158-B7D2-E766-C0CBC183A3EF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73AED548-FB51-CAFF-C916-50CCB908680F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083792FE-2208-9291-02E9-3F4D0DCBFC99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3DB73B38-2C45-2226-47BF-32F3DD4B0665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3CA5B5B-137D-CCD6-8563-BD2B8439FC91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8CC367C5-369D-7889-DCE7-D64D4148C6B4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0860ECDA-5ED3-3AB7-41E3-68BF9DCCBE37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73B2C1B0-7B8A-39B7-138B-0B748A957CE7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7EC3CD7-1EE5-D0F2-EDAE-8655942225F2}"/>
              </a:ext>
            </a:extLst>
          </p:cNvPr>
          <p:cNvSpPr txBox="1"/>
          <p:nvPr/>
        </p:nvSpPr>
        <p:spPr>
          <a:xfrm>
            <a:off x="1157412" y="1025555"/>
            <a:ext cx="6058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기술적 요소 및 중점연구 분야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6AA4EB6-9408-A8E0-0796-BA38746FB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950049"/>
              </p:ext>
            </p:extLst>
          </p:nvPr>
        </p:nvGraphicFramePr>
        <p:xfrm>
          <a:off x="1796783" y="2891155"/>
          <a:ext cx="8598435" cy="3395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0141">
                  <a:extLst>
                    <a:ext uri="{9D8B030D-6E8A-4147-A177-3AD203B41FA5}">
                      <a16:colId xmlns:a16="http://schemas.microsoft.com/office/drawing/2014/main" val="1190718955"/>
                    </a:ext>
                  </a:extLst>
                </a:gridCol>
                <a:gridCol w="4272149">
                  <a:extLst>
                    <a:ext uri="{9D8B030D-6E8A-4147-A177-3AD203B41FA5}">
                      <a16:colId xmlns:a16="http://schemas.microsoft.com/office/drawing/2014/main" val="1935547801"/>
                    </a:ext>
                  </a:extLst>
                </a:gridCol>
                <a:gridCol w="2866145">
                  <a:extLst>
                    <a:ext uri="{9D8B030D-6E8A-4147-A177-3AD203B41FA5}">
                      <a16:colId xmlns:a16="http://schemas.microsoft.com/office/drawing/2014/main" val="645412616"/>
                    </a:ext>
                  </a:extLst>
                </a:gridCol>
              </a:tblGrid>
              <a:tr h="531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분야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설명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6599527"/>
                  </a:ext>
                </a:extLst>
              </a:tr>
              <a:tr h="589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황광진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절차적 랜덤 지형 생성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오버행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및 동굴 생성 가능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런타임 중 생성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및 변경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05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하이트맵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기반 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x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408439"/>
                  </a:ext>
                </a:extLst>
              </a:tr>
              <a:tr h="531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황광진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지역 경사도 체크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생성된 암벽의 지역경사도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05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라인트레이싱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702356"/>
                  </a:ext>
                </a:extLst>
              </a:tr>
              <a:tr h="589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최경진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복합적 화면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인지 왜곡 효과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색수차 효과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렌즈 왜곡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글리치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etc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광기 시스템에 따른 파라미터를 세분화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다양화하여 각각의 시각적인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인지적 영향을 구분하고 적용</a:t>
                      </a:r>
                      <a:b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</a:br>
                      <a:b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</a:br>
                      <a:r>
                        <a:rPr lang="en-US" altLang="ko-KR" sz="105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PerceptionNoise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(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지각 노이즈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b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</a:br>
                      <a:r>
                        <a:rPr lang="en-US" altLang="ko-KR" sz="105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ThreatMisjudge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(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위협 판단 오류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b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</a:br>
                      <a:r>
                        <a:rPr lang="en-US" altLang="ko-KR" sz="105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MemoryInstability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(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기억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/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공간 인식 붕괴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b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</a:br>
                      <a:r>
                        <a:rPr lang="en-US" altLang="ko-KR" sz="1050" b="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MotorDelay</a:t>
                      </a:r>
                      <a:r>
                        <a:rPr lang="en-US" altLang="ko-KR" sz="1050" b="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(</a:t>
                      </a:r>
                      <a:r>
                        <a:rPr lang="ko-KR" altLang="en-US" sz="1050" b="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운동</a:t>
                      </a:r>
                      <a:r>
                        <a:rPr lang="en-US" altLang="ko-KR" sz="1050" b="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반응 지연</a:t>
                      </a:r>
                      <a:r>
                        <a:rPr lang="en-US" altLang="ko-KR" sz="1050" b="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586167"/>
                  </a:ext>
                </a:extLst>
              </a:tr>
              <a:tr h="531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최경진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스테이지 난이도에 따른 몬스터 군집화 및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행동트리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스테이지 난이도 별 몬스터의 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AI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다각화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군집화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639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671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1AD94-A901-C921-31C9-1906657AA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22CCCB39-BDCE-4F55-D260-7671D0A23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AF5757F-B306-73CE-2520-BAA0D5BCC0E5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9363B2-D0A7-892F-DAE4-6C4576FF7FBC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CEF007-7F65-C579-E3E8-2B59908BB3F6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69CC6BF-1ACD-ABCB-EFC4-72C933ECE9D0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92BE2EFE-BE8A-240F-DEB2-8E3B22E13C49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ECAE543D-C572-FA30-6B7E-3A5AEA65DEA6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12CD711E-A123-2010-5B00-39A67BC0CB10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5FB527E-18E4-86EF-C428-976EFC11D801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64E06318-9426-4DE8-0099-B3F420FA1FC9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7C254B1F-782A-2D9D-AF20-6619031F404B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6A0B5B2B-7D1E-7A9C-A27B-ABA9731C0A11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4D948E-4EBC-3B88-A349-7BB2C03C9E11}"/>
              </a:ext>
            </a:extLst>
          </p:cNvPr>
          <p:cNvSpPr txBox="1"/>
          <p:nvPr/>
        </p:nvSpPr>
        <p:spPr>
          <a:xfrm>
            <a:off x="1157412" y="1025555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기술 요소 설명</a:t>
            </a:r>
            <a:endParaRPr lang="ko-KR" altLang="en-US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88A58E-3D4C-EE58-1367-D8B926916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716663"/>
              </p:ext>
            </p:extLst>
          </p:nvPr>
        </p:nvGraphicFramePr>
        <p:xfrm>
          <a:off x="1871102" y="2883479"/>
          <a:ext cx="8449797" cy="328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6430">
                  <a:extLst>
                    <a:ext uri="{9D8B030D-6E8A-4147-A177-3AD203B41FA5}">
                      <a16:colId xmlns:a16="http://schemas.microsoft.com/office/drawing/2014/main" val="3427694415"/>
                    </a:ext>
                  </a:extLst>
                </a:gridCol>
                <a:gridCol w="2166387">
                  <a:extLst>
                    <a:ext uri="{9D8B030D-6E8A-4147-A177-3AD203B41FA5}">
                      <a16:colId xmlns:a16="http://schemas.microsoft.com/office/drawing/2014/main" val="22343216"/>
                    </a:ext>
                  </a:extLst>
                </a:gridCol>
                <a:gridCol w="2200593">
                  <a:extLst>
                    <a:ext uri="{9D8B030D-6E8A-4147-A177-3AD203B41FA5}">
                      <a16:colId xmlns:a16="http://schemas.microsoft.com/office/drawing/2014/main" val="251548756"/>
                    </a:ext>
                  </a:extLst>
                </a:gridCol>
                <a:gridCol w="2166387">
                  <a:extLst>
                    <a:ext uri="{9D8B030D-6E8A-4147-A177-3AD203B41FA5}">
                      <a16:colId xmlns:a16="http://schemas.microsoft.com/office/drawing/2014/main" val="4058624529"/>
                    </a:ext>
                  </a:extLst>
                </a:gridCol>
              </a:tblGrid>
              <a:tr h="484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본 프로젝트 기술적 요구사항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관련 기능 및 플러그인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차이점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050061"/>
                  </a:ext>
                </a:extLst>
              </a:tr>
              <a:tr h="7001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실시간 지형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산지 및 암벽 형태의 지형을 런타임 중 실시간으로 랜덤 생성 및 수정할 수 있어야 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PCG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방과 통로로 이루어진 공간을 랜덤 생성하는 것에 적합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1166497"/>
                  </a:ext>
                </a:extLst>
              </a:tr>
              <a:tr h="7001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Landscape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실시간 생성이 불가능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579178"/>
                  </a:ext>
                </a:extLst>
              </a:tr>
              <a:tr h="1400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오버행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동굴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랜덤생성된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암벽 지형에는 경사도가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90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도 이상인 부분과 동굴지형을 포함할 수 있어야 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Voxel Plugin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Noise map, Height map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기반 절차적 생성 기능을 지원하지만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경사도가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90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도를 넘어가는 암벽 지형에는 맞지 않고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동굴은 생성 불가능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1325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B3B0573-6920-65CE-7C8E-53397A16217F}"/>
              </a:ext>
            </a:extLst>
          </p:cNvPr>
          <p:cNvSpPr txBox="1"/>
          <p:nvPr/>
        </p:nvSpPr>
        <p:spPr>
          <a:xfrm>
            <a:off x="1157412" y="1733441"/>
            <a:ext cx="2552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절차적 지형 생성</a:t>
            </a:r>
          </a:p>
        </p:txBody>
      </p:sp>
    </p:spTree>
    <p:extLst>
      <p:ext uri="{BB962C8B-B14F-4D97-AF65-F5344CB8AC3E}">
        <p14:creationId xmlns:p14="http://schemas.microsoft.com/office/powerpoint/2010/main" val="3071400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C5E98-D474-C205-07D7-0F6C4CB1E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F44928D2-A79A-EAA6-44F3-799810CFF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60885B-57EC-E326-8D47-C9477B272241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CACB5B-9F52-62E9-A0F2-03BFBF30FE23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62CDE89-CF24-4E57-108F-07DA566D9D19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6D3E649-1455-E07F-7A74-9425D983EEA8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4322166B-0904-E6B0-6EB3-F5ED5F2360F2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0172027D-C58B-02AF-E853-4CBF62B2F986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BE3E4510-F282-A763-9BA3-6D5F3A6CE2DF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38E559D-860B-D13D-AFCD-7D2500071856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AD222C01-F0C9-4938-6753-087F00FD536F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611859A6-DC8F-3EAB-62A7-E08CB36376B9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0EE71590-B40F-8A87-AA5B-57687B95D818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D1DB7AC-63A7-937E-76AC-871089A949AB}"/>
              </a:ext>
            </a:extLst>
          </p:cNvPr>
          <p:cNvSpPr txBox="1"/>
          <p:nvPr/>
        </p:nvSpPr>
        <p:spPr>
          <a:xfrm>
            <a:off x="1157412" y="1025555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기술 요소 설명</a:t>
            </a:r>
            <a:endParaRPr lang="ko-KR" altLang="en-US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76B03-AB42-CEF7-557E-5ABA4BAABCA4}"/>
              </a:ext>
            </a:extLst>
          </p:cNvPr>
          <p:cNvSpPr txBox="1"/>
          <p:nvPr/>
        </p:nvSpPr>
        <p:spPr>
          <a:xfrm>
            <a:off x="1157412" y="1733441"/>
            <a:ext cx="4693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지역 경사도 체크</a:t>
            </a:r>
            <a:r>
              <a:rPr lang="en-US" altLang="ko-KR" sz="2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몬스터 군집화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616AA3-1F8F-F69B-7BF1-DD1BCC981190}"/>
              </a:ext>
            </a:extLst>
          </p:cNvPr>
          <p:cNvSpPr txBox="1"/>
          <p:nvPr/>
        </p:nvSpPr>
        <p:spPr>
          <a:xfrm>
            <a:off x="1726477" y="2751196"/>
            <a:ext cx="8739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랜덤 생성된 암벽 지형의 지역 경사도를 읽어오고 그 값을 </a:t>
            </a:r>
            <a:r>
              <a:rPr lang="ko-KR" altLang="en-US" sz="1200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스태미너</a:t>
            </a:r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소모량에 반영 할 수 있어야 한다</a:t>
            </a:r>
            <a:r>
              <a:rPr lang="en-US" altLang="ko-KR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5879222-263F-0137-C29C-77CB5328AD6D}"/>
              </a:ext>
            </a:extLst>
          </p:cNvPr>
          <p:cNvGrpSpPr/>
          <p:nvPr/>
        </p:nvGrpSpPr>
        <p:grpSpPr>
          <a:xfrm>
            <a:off x="3401929" y="3151753"/>
            <a:ext cx="1261161" cy="1167446"/>
            <a:chOff x="2321072" y="3619178"/>
            <a:chExt cx="2033177" cy="1959228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3BDB5E7-031C-9A7B-A135-5ED251FFD8D7}"/>
                </a:ext>
              </a:extLst>
            </p:cNvPr>
            <p:cNvGrpSpPr/>
            <p:nvPr/>
          </p:nvGrpSpPr>
          <p:grpSpPr>
            <a:xfrm>
              <a:off x="2547860" y="3622818"/>
              <a:ext cx="1806389" cy="1955588"/>
              <a:chOff x="8545436" y="2931859"/>
              <a:chExt cx="2524629" cy="2733152"/>
            </a:xfrm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4E7732F8-AC59-396A-2CF3-B2F85301D44E}"/>
                  </a:ext>
                </a:extLst>
              </p:cNvPr>
              <p:cNvSpPr/>
              <p:nvPr/>
            </p:nvSpPr>
            <p:spPr>
              <a:xfrm>
                <a:off x="8545436" y="2931859"/>
                <a:ext cx="2524629" cy="2733152"/>
              </a:xfrm>
              <a:custGeom>
                <a:avLst/>
                <a:gdLst>
                  <a:gd name="csX0" fmla="*/ 2198270 w 2524629"/>
                  <a:gd name="csY0" fmla="*/ 0 h 2733152"/>
                  <a:gd name="csX1" fmla="*/ 2524629 w 2524629"/>
                  <a:gd name="csY1" fmla="*/ 1309237 h 2733152"/>
                  <a:gd name="csX2" fmla="*/ 1977498 w 2524629"/>
                  <a:gd name="csY2" fmla="*/ 2733151 h 2733152"/>
                  <a:gd name="csX3" fmla="*/ 1247991 w 2524629"/>
                  <a:gd name="csY3" fmla="*/ 2647142 h 2733152"/>
                  <a:gd name="csX4" fmla="*/ 1261054 w 2524629"/>
                  <a:gd name="csY4" fmla="*/ 2337185 h 2733152"/>
                  <a:gd name="csX5" fmla="*/ 1240971 w 2524629"/>
                  <a:gd name="csY5" fmla="*/ 2658507 h 2733152"/>
                  <a:gd name="csX6" fmla="*/ 223934 w 2524629"/>
                  <a:gd name="csY6" fmla="*/ 2733152 h 2733152"/>
                  <a:gd name="csX7" fmla="*/ 354563 w 2524629"/>
                  <a:gd name="csY7" fmla="*/ 1268246 h 2733152"/>
                  <a:gd name="csX8" fmla="*/ 0 w 2524629"/>
                  <a:gd name="csY8" fmla="*/ 111250 h 2733152"/>
                  <a:gd name="csX9" fmla="*/ 1258242 w 2524629"/>
                  <a:gd name="csY9" fmla="*/ 73969 h 2733152"/>
                  <a:gd name="csX10" fmla="*/ 1257589 w 2524629"/>
                  <a:gd name="csY10" fmla="*/ 57338 h 273315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</a:cxnLst>
                <a:rect l="l" t="t" r="r" b="b"/>
                <a:pathLst>
                  <a:path w="2524629" h="2733152">
                    <a:moveTo>
                      <a:pt x="2198270" y="0"/>
                    </a:moveTo>
                    <a:lnTo>
                      <a:pt x="2524629" y="1309237"/>
                    </a:lnTo>
                    <a:lnTo>
                      <a:pt x="1977498" y="2733151"/>
                    </a:lnTo>
                    <a:lnTo>
                      <a:pt x="1247991" y="2647142"/>
                    </a:lnTo>
                    <a:lnTo>
                      <a:pt x="1261054" y="2337185"/>
                    </a:lnTo>
                    <a:lnTo>
                      <a:pt x="1240971" y="2658507"/>
                    </a:lnTo>
                    <a:lnTo>
                      <a:pt x="223934" y="2733152"/>
                    </a:lnTo>
                    <a:lnTo>
                      <a:pt x="354563" y="1268246"/>
                    </a:lnTo>
                    <a:lnTo>
                      <a:pt x="0" y="111250"/>
                    </a:lnTo>
                    <a:lnTo>
                      <a:pt x="1258242" y="73969"/>
                    </a:lnTo>
                    <a:lnTo>
                      <a:pt x="1257589" y="57338"/>
                    </a:lnTo>
                    <a:close/>
                  </a:path>
                </a:pathLst>
              </a:custGeom>
              <a:noFill/>
              <a:ln>
                <a:solidFill>
                  <a:srgbClr val="B366FD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86698BF-BFAC-CED8-E72A-C49439FF9563}"/>
                  </a:ext>
                </a:extLst>
              </p:cNvPr>
              <p:cNvCxnSpPr>
                <a:cxnSpLocks/>
                <a:endCxn id="18" idx="4"/>
              </p:cNvCxnSpPr>
              <p:nvPr/>
            </p:nvCxnSpPr>
            <p:spPr>
              <a:xfrm flipH="1">
                <a:off x="9806490" y="4083871"/>
                <a:ext cx="80079" cy="1185173"/>
              </a:xfrm>
              <a:prstGeom prst="line">
                <a:avLst/>
              </a:prstGeom>
              <a:ln>
                <a:solidFill>
                  <a:srgbClr val="B366FD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9B5F7C13-31A0-BE8E-F0FD-9600F93E2C0A}"/>
                  </a:ext>
                </a:extLst>
              </p:cNvPr>
              <p:cNvCxnSpPr>
                <a:stCxn id="18" idx="9"/>
              </p:cNvCxnSpPr>
              <p:nvPr/>
            </p:nvCxnSpPr>
            <p:spPr>
              <a:xfrm>
                <a:off x="9803678" y="3005828"/>
                <a:ext cx="82891" cy="1148725"/>
              </a:xfrm>
              <a:prstGeom prst="line">
                <a:avLst/>
              </a:prstGeom>
              <a:ln>
                <a:solidFill>
                  <a:srgbClr val="B366FD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581647A-9CEC-AF8D-1C87-DFE321F3A36C}"/>
                  </a:ext>
                </a:extLst>
              </p:cNvPr>
              <p:cNvCxnSpPr>
                <a:cxnSpLocks/>
                <a:stCxn id="18" idx="7"/>
              </p:cNvCxnSpPr>
              <p:nvPr/>
            </p:nvCxnSpPr>
            <p:spPr>
              <a:xfrm flipV="1">
                <a:off x="8899999" y="4154553"/>
                <a:ext cx="986570" cy="45552"/>
              </a:xfrm>
              <a:prstGeom prst="line">
                <a:avLst/>
              </a:prstGeom>
              <a:ln>
                <a:solidFill>
                  <a:srgbClr val="B366FD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CDB58D49-EA5B-CABF-7B2F-645903CE69F2}"/>
                  </a:ext>
                </a:extLst>
              </p:cNvPr>
              <p:cNvCxnSpPr>
                <a:cxnSpLocks/>
                <a:endCxn id="18" idx="1"/>
              </p:cNvCxnSpPr>
              <p:nvPr/>
            </p:nvCxnSpPr>
            <p:spPr>
              <a:xfrm>
                <a:off x="9872514" y="4154553"/>
                <a:ext cx="1197551" cy="86543"/>
              </a:xfrm>
              <a:prstGeom prst="line">
                <a:avLst/>
              </a:prstGeom>
              <a:ln>
                <a:solidFill>
                  <a:srgbClr val="B366FD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47D7D231-E7F0-2ED6-2765-23B3D863A2B9}"/>
                </a:ext>
              </a:extLst>
            </p:cNvPr>
            <p:cNvCxnSpPr>
              <a:stCxn id="18" idx="7"/>
            </p:cNvCxnSpPr>
            <p:nvPr/>
          </p:nvCxnSpPr>
          <p:spPr>
            <a:xfrm flipH="1" flipV="1">
              <a:off x="2436176" y="4447090"/>
              <a:ext cx="365376" cy="83166"/>
            </a:xfrm>
            <a:prstGeom prst="straightConnector1">
              <a:avLst/>
            </a:prstGeom>
            <a:ln>
              <a:solidFill>
                <a:srgbClr val="B366F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5140C092-94EB-9669-0823-A736F56623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51359" y="4403193"/>
              <a:ext cx="326436" cy="94470"/>
            </a:xfrm>
            <a:prstGeom prst="straightConnector1">
              <a:avLst/>
            </a:prstGeom>
            <a:ln>
              <a:solidFill>
                <a:srgbClr val="B366F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B589835-8839-2438-2BA3-8E35434E9D0F}"/>
                </a:ext>
              </a:extLst>
            </p:cNvPr>
            <p:cNvCxnSpPr>
              <a:cxnSpLocks/>
              <a:stCxn id="18" idx="10"/>
            </p:cNvCxnSpPr>
            <p:nvPr/>
          </p:nvCxnSpPr>
          <p:spPr>
            <a:xfrm flipH="1" flipV="1">
              <a:off x="3229081" y="3619178"/>
              <a:ext cx="218592" cy="44665"/>
            </a:xfrm>
            <a:prstGeom prst="straightConnector1">
              <a:avLst/>
            </a:prstGeom>
            <a:ln>
              <a:solidFill>
                <a:srgbClr val="B366F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CB787B69-D05C-98BC-2C9D-C305050EEED7}"/>
                </a:ext>
              </a:extLst>
            </p:cNvPr>
            <p:cNvCxnSpPr>
              <a:cxnSpLocks/>
              <a:stCxn id="18" idx="8"/>
            </p:cNvCxnSpPr>
            <p:nvPr/>
          </p:nvCxnSpPr>
          <p:spPr>
            <a:xfrm flipH="1">
              <a:off x="2321072" y="3702418"/>
              <a:ext cx="226788" cy="126819"/>
            </a:xfrm>
            <a:prstGeom prst="straightConnector1">
              <a:avLst/>
            </a:prstGeom>
            <a:ln>
              <a:solidFill>
                <a:srgbClr val="B366F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7F24F92E-A10F-02B3-B9D1-1BA862993FB5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H="1">
              <a:off x="3773615" y="3622818"/>
              <a:ext cx="347122" cy="146878"/>
            </a:xfrm>
            <a:prstGeom prst="straightConnector1">
              <a:avLst/>
            </a:prstGeom>
            <a:ln>
              <a:solidFill>
                <a:srgbClr val="B366F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E83838C7-7CB9-D577-EC7E-692749A44A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7127" y="4559585"/>
              <a:ext cx="347122" cy="146878"/>
            </a:xfrm>
            <a:prstGeom prst="straightConnector1">
              <a:avLst/>
            </a:prstGeom>
            <a:ln>
              <a:solidFill>
                <a:srgbClr val="B366F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6BFF9A4-6A25-AE45-4705-5619379CB88A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flipH="1" flipV="1">
              <a:off x="3724784" y="5425615"/>
              <a:ext cx="237990" cy="152791"/>
            </a:xfrm>
            <a:prstGeom prst="straightConnector1">
              <a:avLst/>
            </a:prstGeom>
            <a:ln>
              <a:solidFill>
                <a:srgbClr val="B366F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362CAC6-122D-5C64-35C8-9E6C80AD511C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3136124" y="5493000"/>
              <a:ext cx="304682" cy="23866"/>
            </a:xfrm>
            <a:prstGeom prst="straightConnector1">
              <a:avLst/>
            </a:prstGeom>
            <a:ln>
              <a:solidFill>
                <a:srgbClr val="B366F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0FA35990-6830-0DE2-B85C-4590045B3519}"/>
                </a:ext>
              </a:extLst>
            </p:cNvPr>
            <p:cNvCxnSpPr>
              <a:cxnSpLocks/>
              <a:stCxn id="18" idx="6"/>
            </p:cNvCxnSpPr>
            <p:nvPr/>
          </p:nvCxnSpPr>
          <p:spPr>
            <a:xfrm flipH="1" flipV="1">
              <a:off x="2366915" y="5525592"/>
              <a:ext cx="341171" cy="52814"/>
            </a:xfrm>
            <a:prstGeom prst="straightConnector1">
              <a:avLst/>
            </a:prstGeom>
            <a:ln>
              <a:solidFill>
                <a:srgbClr val="B366F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5C2CF5EC-73B1-190A-46D4-99ABAE3038EB}"/>
              </a:ext>
            </a:extLst>
          </p:cNvPr>
          <p:cNvSpPr/>
          <p:nvPr/>
        </p:nvSpPr>
        <p:spPr>
          <a:xfrm>
            <a:off x="5265895" y="3550810"/>
            <a:ext cx="745633" cy="369332"/>
          </a:xfrm>
          <a:prstGeom prst="rightArrow">
            <a:avLst/>
          </a:prstGeom>
          <a:solidFill>
            <a:srgbClr val="B36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" name="그래픽 81" descr="근육질의 팔 단색으로 채워진">
            <a:extLst>
              <a:ext uri="{FF2B5EF4-FFF2-40B4-BE49-F238E27FC236}">
                <a16:creationId xmlns:a16="http://schemas.microsoft.com/office/drawing/2014/main" id="{8564687D-28D2-C487-E617-660249921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4342" t="-9345" r="-33657" b="32787"/>
          <a:stretch>
            <a:fillRect/>
          </a:stretch>
        </p:blipFill>
        <p:spPr>
          <a:xfrm>
            <a:off x="7268547" y="3824952"/>
            <a:ext cx="2427437" cy="1255685"/>
          </a:xfrm>
          <a:custGeom>
            <a:avLst/>
            <a:gdLst>
              <a:gd name="csX0" fmla="*/ 0 w 2427437"/>
              <a:gd name="csY0" fmla="*/ 0 h 1255685"/>
              <a:gd name="csX1" fmla="*/ 2427437 w 2427437"/>
              <a:gd name="csY1" fmla="*/ 0 h 1255685"/>
              <a:gd name="csX2" fmla="*/ 2427437 w 2427437"/>
              <a:gd name="csY2" fmla="*/ 1255685 h 1255685"/>
              <a:gd name="csX3" fmla="*/ 1875400 w 2427437"/>
              <a:gd name="csY3" fmla="*/ 1255685 h 1255685"/>
              <a:gd name="csX4" fmla="*/ 1875400 w 2427437"/>
              <a:gd name="csY4" fmla="*/ 153279 h 1255685"/>
              <a:gd name="csX5" fmla="*/ 235238 w 2427437"/>
              <a:gd name="csY5" fmla="*/ 153279 h 1255685"/>
              <a:gd name="csX6" fmla="*/ 235238 w 2427437"/>
              <a:gd name="csY6" fmla="*/ 1255685 h 1255685"/>
              <a:gd name="csX7" fmla="*/ 0 w 2427437"/>
              <a:gd name="csY7" fmla="*/ 1255685 h 1255685"/>
              <a:gd name="csX8" fmla="*/ 0 w 2427437"/>
              <a:gd name="csY8" fmla="*/ 0 h 125568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427437" h="1255685">
                <a:moveTo>
                  <a:pt x="0" y="0"/>
                </a:moveTo>
                <a:lnTo>
                  <a:pt x="2427437" y="0"/>
                </a:lnTo>
                <a:lnTo>
                  <a:pt x="2427437" y="1255685"/>
                </a:lnTo>
                <a:lnTo>
                  <a:pt x="1875400" y="1255685"/>
                </a:lnTo>
                <a:lnTo>
                  <a:pt x="1875400" y="153279"/>
                </a:lnTo>
                <a:lnTo>
                  <a:pt x="235238" y="153279"/>
                </a:lnTo>
                <a:lnTo>
                  <a:pt x="235238" y="1255685"/>
                </a:lnTo>
                <a:lnTo>
                  <a:pt x="0" y="1255685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1AFB296-D7A9-F4A6-0EB8-8C78D7CC5BE6}"/>
              </a:ext>
            </a:extLst>
          </p:cNvPr>
          <p:cNvGrpSpPr/>
          <p:nvPr/>
        </p:nvGrpSpPr>
        <p:grpSpPr>
          <a:xfrm>
            <a:off x="6399755" y="3107634"/>
            <a:ext cx="1255684" cy="1255684"/>
            <a:chOff x="7407071" y="3675743"/>
            <a:chExt cx="1833590" cy="1833590"/>
          </a:xfrm>
        </p:grpSpPr>
        <p:pic>
          <p:nvPicPr>
            <p:cNvPr id="71" name="그래픽 70" descr="근육질의 팔 단색으로 채워진">
              <a:extLst>
                <a:ext uri="{FF2B5EF4-FFF2-40B4-BE49-F238E27FC236}">
                  <a16:creationId xmlns:a16="http://schemas.microsoft.com/office/drawing/2014/main" id="{5F2950C9-7CAD-2F33-1888-6F10DBD18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07071" y="3675743"/>
              <a:ext cx="1833590" cy="1833590"/>
            </a:xfrm>
            <a:prstGeom prst="rect">
              <a:avLst/>
            </a:prstGeom>
          </p:spPr>
        </p:pic>
        <p:pic>
          <p:nvPicPr>
            <p:cNvPr id="81" name="그래픽 80" descr="근육질의 팔 단색으로 채워진">
              <a:extLst>
                <a:ext uri="{FF2B5EF4-FFF2-40B4-BE49-F238E27FC236}">
                  <a16:creationId xmlns:a16="http://schemas.microsoft.com/office/drawing/2014/main" id="{923F9574-7B3E-527C-FF7B-FBFF1E433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67213"/>
            <a:stretch>
              <a:fillRect/>
            </a:stretch>
          </p:blipFill>
          <p:spPr>
            <a:xfrm>
              <a:off x="7494454" y="4884194"/>
              <a:ext cx="1640162" cy="537756"/>
            </a:xfrm>
            <a:custGeom>
              <a:avLst/>
              <a:gdLst>
                <a:gd name="csX0" fmla="*/ 0 w 1640162"/>
                <a:gd name="csY0" fmla="*/ 0 h 537756"/>
                <a:gd name="csX1" fmla="*/ 1640162 w 1640162"/>
                <a:gd name="csY1" fmla="*/ 0 h 537756"/>
                <a:gd name="csX2" fmla="*/ 1640162 w 1640162"/>
                <a:gd name="csY2" fmla="*/ 537756 h 537756"/>
                <a:gd name="csX3" fmla="*/ 0 w 1640162"/>
                <a:gd name="csY3" fmla="*/ 537756 h 537756"/>
                <a:gd name="csX4" fmla="*/ 0 w 1640162"/>
                <a:gd name="csY4" fmla="*/ 0 h 53775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640162" h="537756">
                  <a:moveTo>
                    <a:pt x="0" y="0"/>
                  </a:moveTo>
                  <a:lnTo>
                    <a:pt x="1640162" y="0"/>
                  </a:lnTo>
                  <a:lnTo>
                    <a:pt x="1640162" y="537756"/>
                  </a:lnTo>
                  <a:lnTo>
                    <a:pt x="0" y="537756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53470E4-A790-3C00-00AC-767368EEA318}"/>
              </a:ext>
            </a:extLst>
          </p:cNvPr>
          <p:cNvSpPr txBox="1"/>
          <p:nvPr/>
        </p:nvSpPr>
        <p:spPr>
          <a:xfrm>
            <a:off x="1726476" y="4803637"/>
            <a:ext cx="9398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스테이지 별로 몬스터의 </a:t>
            </a:r>
            <a:r>
              <a:rPr lang="ko-KR" altLang="en-US" sz="1200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생성률이</a:t>
            </a:r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다르고</a:t>
            </a:r>
            <a:r>
              <a:rPr lang="en-US" altLang="ko-KR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몬스터들의</a:t>
            </a:r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행동을 현실 동물의 무리행동의 특성을 표현한 군집행동으로 플레이어를 전략적으로 압박하도록 한다</a:t>
            </a:r>
            <a:r>
              <a:rPr lang="en-US" altLang="ko-KR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37" name="그래픽 36" descr="비둘기 단색으로 채워진">
            <a:extLst>
              <a:ext uri="{FF2B5EF4-FFF2-40B4-BE49-F238E27FC236}">
                <a16:creationId xmlns:a16="http://schemas.microsoft.com/office/drawing/2014/main" id="{CE532E76-0F9E-615E-C70D-314AFC1FA0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3099222" y="5569931"/>
            <a:ext cx="277000" cy="277000"/>
          </a:xfrm>
          <a:custGeom>
            <a:avLst/>
            <a:gdLst>
              <a:gd name="csX0" fmla="*/ 0 w 914400"/>
              <a:gd name="csY0" fmla="*/ 0 h 914400"/>
              <a:gd name="csX1" fmla="*/ 914400 w 914400"/>
              <a:gd name="csY1" fmla="*/ 0 h 914400"/>
              <a:gd name="csX2" fmla="*/ 914400 w 914400"/>
              <a:gd name="csY2" fmla="*/ 68767 h 914400"/>
              <a:gd name="csX3" fmla="*/ 669080 w 914400"/>
              <a:gd name="csY3" fmla="*/ 256592 h 914400"/>
              <a:gd name="csX4" fmla="*/ 814929 w 914400"/>
              <a:gd name="csY4" fmla="*/ 447087 h 914400"/>
              <a:gd name="csX5" fmla="*/ 709731 w 914400"/>
              <a:gd name="csY5" fmla="*/ 424470 h 914400"/>
              <a:gd name="csX6" fmla="*/ 604402 w 914400"/>
              <a:gd name="csY6" fmla="*/ 914400 h 914400"/>
              <a:gd name="csX7" fmla="*/ 0 w 914400"/>
              <a:gd name="csY7" fmla="*/ 914400 h 9144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68767"/>
                </a:lnTo>
                <a:lnTo>
                  <a:pt x="669080" y="256592"/>
                </a:lnTo>
                <a:lnTo>
                  <a:pt x="814929" y="447087"/>
                </a:lnTo>
                <a:lnTo>
                  <a:pt x="709731" y="424470"/>
                </a:lnTo>
                <a:lnTo>
                  <a:pt x="604402" y="914400"/>
                </a:lnTo>
                <a:lnTo>
                  <a:pt x="0" y="914400"/>
                </a:lnTo>
                <a:close/>
              </a:path>
            </a:pathLst>
          </a:custGeom>
        </p:spPr>
      </p:pic>
      <p:pic>
        <p:nvPicPr>
          <p:cNvPr id="19" name="그래픽 18" descr="비둘기 단색으로 채워진">
            <a:extLst>
              <a:ext uri="{FF2B5EF4-FFF2-40B4-BE49-F238E27FC236}">
                <a16:creationId xmlns:a16="http://schemas.microsoft.com/office/drawing/2014/main" id="{DE6AF63C-0E58-07E7-0E23-D03C082EEA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42115" t="29056" r="-142115" b="-29056"/>
          <a:stretch>
            <a:fillRect/>
          </a:stretch>
        </p:blipFill>
        <p:spPr>
          <a:xfrm>
            <a:off x="6627223" y="4925819"/>
            <a:ext cx="914400" cy="914400"/>
          </a:xfrm>
          <a:custGeom>
            <a:avLst/>
            <a:gdLst>
              <a:gd name="csX0" fmla="*/ 0 w 914400"/>
              <a:gd name="csY0" fmla="*/ 0 h 914400"/>
              <a:gd name="csX1" fmla="*/ 914400 w 914400"/>
              <a:gd name="csY1" fmla="*/ 0 h 914400"/>
              <a:gd name="csX2" fmla="*/ 914400 w 914400"/>
              <a:gd name="csY2" fmla="*/ 914400 h 914400"/>
              <a:gd name="csX3" fmla="*/ 0 w 914400"/>
              <a:gd name="csY3" fmla="*/ 914400 h 914400"/>
              <a:gd name="csX4" fmla="*/ 0 w 914400"/>
              <a:gd name="csY4" fmla="*/ 0 h 9144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9" name="그래픽 38" descr="비둘기 단색으로 채워진">
            <a:extLst>
              <a:ext uri="{FF2B5EF4-FFF2-40B4-BE49-F238E27FC236}">
                <a16:creationId xmlns:a16="http://schemas.microsoft.com/office/drawing/2014/main" id="{2A6AC4BD-95F4-8112-233E-E3AA79571C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3362641" y="5778134"/>
            <a:ext cx="277000" cy="277000"/>
          </a:xfrm>
          <a:custGeom>
            <a:avLst/>
            <a:gdLst>
              <a:gd name="csX0" fmla="*/ 0 w 914400"/>
              <a:gd name="csY0" fmla="*/ 0 h 914400"/>
              <a:gd name="csX1" fmla="*/ 914400 w 914400"/>
              <a:gd name="csY1" fmla="*/ 0 h 914400"/>
              <a:gd name="csX2" fmla="*/ 914400 w 914400"/>
              <a:gd name="csY2" fmla="*/ 68767 h 914400"/>
              <a:gd name="csX3" fmla="*/ 669080 w 914400"/>
              <a:gd name="csY3" fmla="*/ 256592 h 914400"/>
              <a:gd name="csX4" fmla="*/ 814929 w 914400"/>
              <a:gd name="csY4" fmla="*/ 447087 h 914400"/>
              <a:gd name="csX5" fmla="*/ 709731 w 914400"/>
              <a:gd name="csY5" fmla="*/ 424470 h 914400"/>
              <a:gd name="csX6" fmla="*/ 604402 w 914400"/>
              <a:gd name="csY6" fmla="*/ 914400 h 914400"/>
              <a:gd name="csX7" fmla="*/ 0 w 914400"/>
              <a:gd name="csY7" fmla="*/ 914400 h 9144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68767"/>
                </a:lnTo>
                <a:lnTo>
                  <a:pt x="669080" y="256592"/>
                </a:lnTo>
                <a:lnTo>
                  <a:pt x="814929" y="447087"/>
                </a:lnTo>
                <a:lnTo>
                  <a:pt x="709731" y="424470"/>
                </a:lnTo>
                <a:lnTo>
                  <a:pt x="604402" y="914400"/>
                </a:lnTo>
                <a:lnTo>
                  <a:pt x="0" y="914400"/>
                </a:lnTo>
                <a:close/>
              </a:path>
            </a:pathLst>
          </a:custGeom>
        </p:spPr>
      </p:pic>
      <p:pic>
        <p:nvPicPr>
          <p:cNvPr id="42" name="그래픽 41" descr="비둘기 단색으로 채워진">
            <a:extLst>
              <a:ext uri="{FF2B5EF4-FFF2-40B4-BE49-F238E27FC236}">
                <a16:creationId xmlns:a16="http://schemas.microsoft.com/office/drawing/2014/main" id="{0355127D-3A79-82C3-967D-868EFA97D0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3626060" y="5986337"/>
            <a:ext cx="277000" cy="277000"/>
          </a:xfrm>
          <a:custGeom>
            <a:avLst/>
            <a:gdLst>
              <a:gd name="csX0" fmla="*/ 0 w 914400"/>
              <a:gd name="csY0" fmla="*/ 0 h 914400"/>
              <a:gd name="csX1" fmla="*/ 914400 w 914400"/>
              <a:gd name="csY1" fmla="*/ 0 h 914400"/>
              <a:gd name="csX2" fmla="*/ 914400 w 914400"/>
              <a:gd name="csY2" fmla="*/ 68767 h 914400"/>
              <a:gd name="csX3" fmla="*/ 669080 w 914400"/>
              <a:gd name="csY3" fmla="*/ 256592 h 914400"/>
              <a:gd name="csX4" fmla="*/ 814929 w 914400"/>
              <a:gd name="csY4" fmla="*/ 447087 h 914400"/>
              <a:gd name="csX5" fmla="*/ 709731 w 914400"/>
              <a:gd name="csY5" fmla="*/ 424470 h 914400"/>
              <a:gd name="csX6" fmla="*/ 604402 w 914400"/>
              <a:gd name="csY6" fmla="*/ 914400 h 914400"/>
              <a:gd name="csX7" fmla="*/ 0 w 914400"/>
              <a:gd name="csY7" fmla="*/ 914400 h 9144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68767"/>
                </a:lnTo>
                <a:lnTo>
                  <a:pt x="669080" y="256592"/>
                </a:lnTo>
                <a:lnTo>
                  <a:pt x="814929" y="447087"/>
                </a:lnTo>
                <a:lnTo>
                  <a:pt x="709731" y="424470"/>
                </a:lnTo>
                <a:lnTo>
                  <a:pt x="604402" y="914400"/>
                </a:lnTo>
                <a:lnTo>
                  <a:pt x="0" y="914400"/>
                </a:lnTo>
                <a:close/>
              </a:path>
            </a:pathLst>
          </a:custGeom>
        </p:spPr>
      </p:pic>
      <p:pic>
        <p:nvPicPr>
          <p:cNvPr id="44" name="그래픽 43" descr="비둘기 단색으로 채워진">
            <a:extLst>
              <a:ext uri="{FF2B5EF4-FFF2-40B4-BE49-F238E27FC236}">
                <a16:creationId xmlns:a16="http://schemas.microsoft.com/office/drawing/2014/main" id="{510A36E2-5D0F-EC92-2B3C-FA60B40953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3368822" y="5431431"/>
            <a:ext cx="277000" cy="277000"/>
          </a:xfrm>
          <a:custGeom>
            <a:avLst/>
            <a:gdLst>
              <a:gd name="csX0" fmla="*/ 0 w 914400"/>
              <a:gd name="csY0" fmla="*/ 0 h 914400"/>
              <a:gd name="csX1" fmla="*/ 914400 w 914400"/>
              <a:gd name="csY1" fmla="*/ 0 h 914400"/>
              <a:gd name="csX2" fmla="*/ 914400 w 914400"/>
              <a:gd name="csY2" fmla="*/ 68767 h 914400"/>
              <a:gd name="csX3" fmla="*/ 669080 w 914400"/>
              <a:gd name="csY3" fmla="*/ 256592 h 914400"/>
              <a:gd name="csX4" fmla="*/ 814929 w 914400"/>
              <a:gd name="csY4" fmla="*/ 447087 h 914400"/>
              <a:gd name="csX5" fmla="*/ 709731 w 914400"/>
              <a:gd name="csY5" fmla="*/ 424470 h 914400"/>
              <a:gd name="csX6" fmla="*/ 604402 w 914400"/>
              <a:gd name="csY6" fmla="*/ 914400 h 914400"/>
              <a:gd name="csX7" fmla="*/ 0 w 914400"/>
              <a:gd name="csY7" fmla="*/ 914400 h 9144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68767"/>
                </a:lnTo>
                <a:lnTo>
                  <a:pt x="669080" y="256592"/>
                </a:lnTo>
                <a:lnTo>
                  <a:pt x="814929" y="447087"/>
                </a:lnTo>
                <a:lnTo>
                  <a:pt x="709731" y="424470"/>
                </a:lnTo>
                <a:lnTo>
                  <a:pt x="604402" y="914400"/>
                </a:lnTo>
                <a:lnTo>
                  <a:pt x="0" y="914400"/>
                </a:lnTo>
                <a:close/>
              </a:path>
            </a:pathLst>
          </a:custGeom>
        </p:spPr>
      </p:pic>
      <p:pic>
        <p:nvPicPr>
          <p:cNvPr id="45" name="그래픽 44" descr="비둘기 단색으로 채워진">
            <a:extLst>
              <a:ext uri="{FF2B5EF4-FFF2-40B4-BE49-F238E27FC236}">
                <a16:creationId xmlns:a16="http://schemas.microsoft.com/office/drawing/2014/main" id="{D241E7BC-50D0-A427-4041-D412164F08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3633078" y="5306301"/>
            <a:ext cx="277000" cy="277000"/>
          </a:xfrm>
          <a:custGeom>
            <a:avLst/>
            <a:gdLst>
              <a:gd name="csX0" fmla="*/ 0 w 914400"/>
              <a:gd name="csY0" fmla="*/ 0 h 914400"/>
              <a:gd name="csX1" fmla="*/ 914400 w 914400"/>
              <a:gd name="csY1" fmla="*/ 0 h 914400"/>
              <a:gd name="csX2" fmla="*/ 914400 w 914400"/>
              <a:gd name="csY2" fmla="*/ 68767 h 914400"/>
              <a:gd name="csX3" fmla="*/ 669080 w 914400"/>
              <a:gd name="csY3" fmla="*/ 256592 h 914400"/>
              <a:gd name="csX4" fmla="*/ 814929 w 914400"/>
              <a:gd name="csY4" fmla="*/ 447087 h 914400"/>
              <a:gd name="csX5" fmla="*/ 709731 w 914400"/>
              <a:gd name="csY5" fmla="*/ 424470 h 914400"/>
              <a:gd name="csX6" fmla="*/ 604402 w 914400"/>
              <a:gd name="csY6" fmla="*/ 914400 h 914400"/>
              <a:gd name="csX7" fmla="*/ 0 w 914400"/>
              <a:gd name="csY7" fmla="*/ 914400 h 9144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68767"/>
                </a:lnTo>
                <a:lnTo>
                  <a:pt x="669080" y="256592"/>
                </a:lnTo>
                <a:lnTo>
                  <a:pt x="814929" y="447087"/>
                </a:lnTo>
                <a:lnTo>
                  <a:pt x="709731" y="424470"/>
                </a:lnTo>
                <a:lnTo>
                  <a:pt x="604402" y="914400"/>
                </a:lnTo>
                <a:lnTo>
                  <a:pt x="0" y="914400"/>
                </a:lnTo>
                <a:close/>
              </a:path>
            </a:pathLst>
          </a:custGeom>
        </p:spPr>
      </p:pic>
      <p:pic>
        <p:nvPicPr>
          <p:cNvPr id="47" name="그래픽 46" descr="비둘기 단색으로 채워진">
            <a:extLst>
              <a:ext uri="{FF2B5EF4-FFF2-40B4-BE49-F238E27FC236}">
                <a16:creationId xmlns:a16="http://schemas.microsoft.com/office/drawing/2014/main" id="{84DA7EC9-D2F4-4809-9846-29FE439309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3897334" y="5208334"/>
            <a:ext cx="277000" cy="277000"/>
          </a:xfrm>
          <a:custGeom>
            <a:avLst/>
            <a:gdLst>
              <a:gd name="csX0" fmla="*/ 0 w 914400"/>
              <a:gd name="csY0" fmla="*/ 0 h 914400"/>
              <a:gd name="csX1" fmla="*/ 914400 w 914400"/>
              <a:gd name="csY1" fmla="*/ 0 h 914400"/>
              <a:gd name="csX2" fmla="*/ 914400 w 914400"/>
              <a:gd name="csY2" fmla="*/ 68767 h 914400"/>
              <a:gd name="csX3" fmla="*/ 669080 w 914400"/>
              <a:gd name="csY3" fmla="*/ 256592 h 914400"/>
              <a:gd name="csX4" fmla="*/ 814929 w 914400"/>
              <a:gd name="csY4" fmla="*/ 447087 h 914400"/>
              <a:gd name="csX5" fmla="*/ 709731 w 914400"/>
              <a:gd name="csY5" fmla="*/ 424470 h 914400"/>
              <a:gd name="csX6" fmla="*/ 604402 w 914400"/>
              <a:gd name="csY6" fmla="*/ 914400 h 914400"/>
              <a:gd name="csX7" fmla="*/ 0 w 914400"/>
              <a:gd name="csY7" fmla="*/ 914400 h 9144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68767"/>
                </a:lnTo>
                <a:lnTo>
                  <a:pt x="669080" y="256592"/>
                </a:lnTo>
                <a:lnTo>
                  <a:pt x="814929" y="447087"/>
                </a:lnTo>
                <a:lnTo>
                  <a:pt x="709731" y="424470"/>
                </a:lnTo>
                <a:lnTo>
                  <a:pt x="604402" y="914400"/>
                </a:lnTo>
                <a:lnTo>
                  <a:pt x="0" y="914400"/>
                </a:lnTo>
                <a:close/>
              </a:path>
            </a:pathLst>
          </a:custGeom>
        </p:spPr>
      </p:pic>
      <p:pic>
        <p:nvPicPr>
          <p:cNvPr id="48" name="그래픽 47" descr="비둘기 단색으로 채워진">
            <a:extLst>
              <a:ext uri="{FF2B5EF4-FFF2-40B4-BE49-F238E27FC236}">
                <a16:creationId xmlns:a16="http://schemas.microsoft.com/office/drawing/2014/main" id="{AC88A0BC-1D6C-2D62-45AE-3D3E133F17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3876828" y="6113431"/>
            <a:ext cx="277000" cy="277000"/>
          </a:xfrm>
          <a:custGeom>
            <a:avLst/>
            <a:gdLst>
              <a:gd name="csX0" fmla="*/ 0 w 914400"/>
              <a:gd name="csY0" fmla="*/ 0 h 914400"/>
              <a:gd name="csX1" fmla="*/ 914400 w 914400"/>
              <a:gd name="csY1" fmla="*/ 0 h 914400"/>
              <a:gd name="csX2" fmla="*/ 914400 w 914400"/>
              <a:gd name="csY2" fmla="*/ 68767 h 914400"/>
              <a:gd name="csX3" fmla="*/ 669080 w 914400"/>
              <a:gd name="csY3" fmla="*/ 256592 h 914400"/>
              <a:gd name="csX4" fmla="*/ 814929 w 914400"/>
              <a:gd name="csY4" fmla="*/ 447087 h 914400"/>
              <a:gd name="csX5" fmla="*/ 709731 w 914400"/>
              <a:gd name="csY5" fmla="*/ 424470 h 914400"/>
              <a:gd name="csX6" fmla="*/ 604402 w 914400"/>
              <a:gd name="csY6" fmla="*/ 914400 h 914400"/>
              <a:gd name="csX7" fmla="*/ 0 w 914400"/>
              <a:gd name="csY7" fmla="*/ 914400 h 9144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68767"/>
                </a:lnTo>
                <a:lnTo>
                  <a:pt x="669080" y="256592"/>
                </a:lnTo>
                <a:lnTo>
                  <a:pt x="814929" y="447087"/>
                </a:lnTo>
                <a:lnTo>
                  <a:pt x="709731" y="424470"/>
                </a:lnTo>
                <a:lnTo>
                  <a:pt x="604402" y="914400"/>
                </a:lnTo>
                <a:lnTo>
                  <a:pt x="0" y="914400"/>
                </a:lnTo>
                <a:close/>
              </a:path>
            </a:pathLst>
          </a:cu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12676B2-50AF-FBED-729D-FA6BBC661E61}"/>
              </a:ext>
            </a:extLst>
          </p:cNvPr>
          <p:cNvSpPr txBox="1"/>
          <p:nvPr/>
        </p:nvSpPr>
        <p:spPr>
          <a:xfrm>
            <a:off x="1190625" y="2493006"/>
            <a:ext cx="1194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rPr>
              <a:t>지역 경사도 체크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C2EFFA-8A8C-DFDA-6530-D59D52588B63}"/>
              </a:ext>
            </a:extLst>
          </p:cNvPr>
          <p:cNvSpPr txBox="1"/>
          <p:nvPr/>
        </p:nvSpPr>
        <p:spPr>
          <a:xfrm>
            <a:off x="1192805" y="4510893"/>
            <a:ext cx="1026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rPr>
              <a:t>몬스터 군집화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DB485E-3F47-3BD7-1169-AEB12DEFAC06}"/>
              </a:ext>
            </a:extLst>
          </p:cNvPr>
          <p:cNvSpPr txBox="1"/>
          <p:nvPr/>
        </p:nvSpPr>
        <p:spPr>
          <a:xfrm>
            <a:off x="2086331" y="5152656"/>
            <a:ext cx="389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EX)</a:t>
            </a:r>
            <a:endParaRPr lang="ko-KR" altLang="en-US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56" name="그래픽 55" descr="늑대 단색으로 채워진">
            <a:extLst>
              <a:ext uri="{FF2B5EF4-FFF2-40B4-BE49-F238E27FC236}">
                <a16:creationId xmlns:a16="http://schemas.microsoft.com/office/drawing/2014/main" id="{34B59C98-5B1A-2E89-6C81-9AFF360DF4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0771" y="5375473"/>
            <a:ext cx="579764" cy="579764"/>
          </a:xfrm>
          <a:prstGeom prst="rect">
            <a:avLst/>
          </a:prstGeom>
        </p:spPr>
      </p:pic>
      <p:pic>
        <p:nvPicPr>
          <p:cNvPr id="58" name="그래픽 57" descr="늑대 단색으로 채워진">
            <a:extLst>
              <a:ext uri="{FF2B5EF4-FFF2-40B4-BE49-F238E27FC236}">
                <a16:creationId xmlns:a16="http://schemas.microsoft.com/office/drawing/2014/main" id="{1BCBF82E-9F58-F43C-1EF9-0A7FFBA4F6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64486" y="5504677"/>
            <a:ext cx="579764" cy="579764"/>
          </a:xfrm>
          <a:prstGeom prst="rect">
            <a:avLst/>
          </a:prstGeom>
        </p:spPr>
      </p:pic>
      <p:pic>
        <p:nvPicPr>
          <p:cNvPr id="59" name="그래픽 58" descr="늑대 단색으로 채워진">
            <a:extLst>
              <a:ext uri="{FF2B5EF4-FFF2-40B4-BE49-F238E27FC236}">
                <a16:creationId xmlns:a16="http://schemas.microsoft.com/office/drawing/2014/main" id="{6D165371-84BB-6F48-5D83-CE36B5CBDD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41132" y="5765252"/>
            <a:ext cx="579764" cy="57976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47377AE-9DB0-52B5-A005-1789ACCE3F2B}"/>
              </a:ext>
            </a:extLst>
          </p:cNvPr>
          <p:cNvSpPr txBox="1"/>
          <p:nvPr/>
        </p:nvSpPr>
        <p:spPr>
          <a:xfrm>
            <a:off x="3147133" y="6404763"/>
            <a:ext cx="14593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5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철새의 편대 비행</a:t>
            </a:r>
            <a:r>
              <a:rPr lang="en-US" altLang="ko-KR" sz="105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ko-KR" altLang="en-US" sz="105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865157-4181-F800-F8E4-625C7DCFEED4}"/>
              </a:ext>
            </a:extLst>
          </p:cNvPr>
          <p:cNvSpPr txBox="1"/>
          <p:nvPr/>
        </p:nvSpPr>
        <p:spPr>
          <a:xfrm>
            <a:off x="5979862" y="6404763"/>
            <a:ext cx="12886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5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늑대의 무리사냥</a:t>
            </a:r>
            <a:r>
              <a:rPr lang="en-US" altLang="ko-KR" sz="105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ko-KR" altLang="en-US" sz="105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077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33331-738C-836B-818D-E2F5DCFAB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599E897F-5C15-22D3-1759-FEBCD4723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49D753-470C-8333-29B8-DE7D7E6009AC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68A6DD-5116-E5B6-2463-6AD98B07EE73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C08B250-7D37-985E-0A28-3D1215DA6186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8F3BC4D-CEA1-074D-A96A-5AA6FB4F28DB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3F083F79-2BBC-BDEE-4BE0-0B31B7B95445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64C85455-A9D7-503C-4D1B-90E50E4920CA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96AF911B-0C1C-CA38-014B-CC8112CD3A48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74EDA6D-0919-697D-427F-DA845FE71CCD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7E6C8108-87B7-12CD-4B39-C27CE1861A69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859BA562-39DB-C8E2-858A-3DFB6B9FAB46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345CE752-2D19-F922-62B9-8A4FBAB0420E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6147605-9BE0-4BA2-B3E1-05FBF6815EE5}"/>
              </a:ext>
            </a:extLst>
          </p:cNvPr>
          <p:cNvSpPr txBox="1"/>
          <p:nvPr/>
        </p:nvSpPr>
        <p:spPr>
          <a:xfrm>
            <a:off x="1157412" y="1025555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기술 요소 설명</a:t>
            </a:r>
            <a:endParaRPr lang="ko-KR" altLang="en-US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97D978-353D-1628-7EF2-18B5799FE840}"/>
              </a:ext>
            </a:extLst>
          </p:cNvPr>
          <p:cNvSpPr txBox="1"/>
          <p:nvPr/>
        </p:nvSpPr>
        <p:spPr>
          <a:xfrm>
            <a:off x="1157412" y="1733441"/>
            <a:ext cx="3262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복합적 화면 왜곡 효과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ED0AC9-1575-2C1F-FFE0-3306965F8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7646"/>
              </p:ext>
            </p:extLst>
          </p:nvPr>
        </p:nvGraphicFramePr>
        <p:xfrm>
          <a:off x="1541781" y="2883479"/>
          <a:ext cx="9108438" cy="29298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8059">
                  <a:extLst>
                    <a:ext uri="{9D8B030D-6E8A-4147-A177-3AD203B41FA5}">
                      <a16:colId xmlns:a16="http://schemas.microsoft.com/office/drawing/2014/main" val="3427694415"/>
                    </a:ext>
                  </a:extLst>
                </a:gridCol>
                <a:gridCol w="3140397">
                  <a:extLst>
                    <a:ext uri="{9D8B030D-6E8A-4147-A177-3AD203B41FA5}">
                      <a16:colId xmlns:a16="http://schemas.microsoft.com/office/drawing/2014/main" val="22343216"/>
                    </a:ext>
                  </a:extLst>
                </a:gridCol>
                <a:gridCol w="3189982">
                  <a:extLst>
                    <a:ext uri="{9D8B030D-6E8A-4147-A177-3AD203B41FA5}">
                      <a16:colId xmlns:a16="http://schemas.microsoft.com/office/drawing/2014/main" val="251548756"/>
                    </a:ext>
                  </a:extLst>
                </a:gridCol>
              </a:tblGrid>
              <a:tr h="221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관련 기능 및 플러그인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050061"/>
                  </a:ext>
                </a:extLst>
              </a:tr>
              <a:tr h="641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PerceptionNoise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지각 노이즈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렌즈왜곡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색수차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글리치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효과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잔상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Imperfecter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SceneTexture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, TAA, </a:t>
                      </a:r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Motionvector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, Niagara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1166497"/>
                  </a:ext>
                </a:extLst>
              </a:tr>
              <a:tr h="641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ThreatMisjudge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위협 판단 오류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몬스터 환각 및 기상 변화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CustomStencil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, Niagara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51867"/>
                  </a:ext>
                </a:extLst>
              </a:tr>
              <a:tr h="641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MemoryInstability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기억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공간 인식 붕괴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표식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고도표시 등등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가 왜곡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WidgetComponent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, Dynamic Material Instance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460241"/>
                  </a:ext>
                </a:extLst>
              </a:tr>
              <a:tr h="641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MotorDelay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(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운동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반응 지연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조작 지연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시점 관성 증가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ControlRotation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CameraModifier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54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2058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76AD2-245B-B00B-A792-4AB1C704F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A140991E-2BC4-C48E-9998-0961126DB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4859B2-7B9A-F105-A828-74DC62A79AE1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260219-0E67-BF81-7E82-F73A73CECFE9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C7B4785-A124-DBD5-343D-2B913CA17572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C811CE2-71EB-98F0-B68C-EDAE7AE80055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68318881-F84B-E939-A07F-82578DEFADF2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C63C8698-2A20-9A45-DBB5-3CC940244E8B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A57D298B-67CF-C151-676F-ECC8838E0902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A1AFA00-9934-A5FD-5A57-F7EC3C9BBBEB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A66BE5D0-D018-6D7A-1622-FBD0E07B26FC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7FD03103-FC28-E2EB-6FED-4CC8582DBB14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6B56FBB1-102A-B2D1-972F-BC6D08A61729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D6ADBE-AABD-0AB9-9846-4D27F4AFC0AE}"/>
              </a:ext>
            </a:extLst>
          </p:cNvPr>
          <p:cNvSpPr txBox="1"/>
          <p:nvPr/>
        </p:nvSpPr>
        <p:spPr>
          <a:xfrm>
            <a:off x="1157412" y="1025555"/>
            <a:ext cx="30091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래퍼런스</a:t>
            </a:r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 게임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DC867E-57E3-8767-96BA-8474DA9E0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247" y="2561579"/>
            <a:ext cx="3524742" cy="1648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830DA6-FA41-052E-4C1E-48479E3C6C1B}"/>
              </a:ext>
            </a:extLst>
          </p:cNvPr>
          <p:cNvSpPr txBox="1"/>
          <p:nvPr/>
        </p:nvSpPr>
        <p:spPr>
          <a:xfrm>
            <a:off x="1268247" y="4356476"/>
            <a:ext cx="4359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Peaks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of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Yore</a:t>
            </a:r>
            <a:br>
              <a:rPr lang="en-US" altLang="ko-KR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</a:br>
            <a:r>
              <a:rPr lang="en-US" altLang="ko-KR" dirty="0">
                <a:latin typeface="페이퍼로지 3 Light" pitchFamily="2" charset="-127"/>
                <a:ea typeface="페이퍼로지 3 Light" pitchFamily="2" charset="-127"/>
                <a:hlinkClick r:id="rId5"/>
              </a:rPr>
              <a:t>Save 55% on Peaks of Yore on Steam</a:t>
            </a:r>
            <a:endParaRPr lang="ko-KR" altLang="en-US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FA257CD-FB9C-8039-E663-3075589B6404}"/>
              </a:ext>
            </a:extLst>
          </p:cNvPr>
          <p:cNvSpPr/>
          <p:nvPr/>
        </p:nvSpPr>
        <p:spPr>
          <a:xfrm>
            <a:off x="5527672" y="2932269"/>
            <a:ext cx="783030" cy="822382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872DC2-A9FE-1FE6-7017-A36EDFD6728B}"/>
              </a:ext>
            </a:extLst>
          </p:cNvPr>
          <p:cNvSpPr txBox="1"/>
          <p:nvPr/>
        </p:nvSpPr>
        <p:spPr>
          <a:xfrm>
            <a:off x="6294982" y="3231431"/>
            <a:ext cx="5227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플레이어의 등반을 방해하는 몬스터의 유무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</a:p>
          <a:p>
            <a:r>
              <a:rPr lang="ko-KR" altLang="en-US" sz="1400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랜덤한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지형 생성 기능 및 지역 경사 시스템을 이용한 더욱 자유로운 등반</a:t>
            </a:r>
            <a:endParaRPr lang="en-US" altLang="ko-KR" sz="14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59631A-F74F-C0B4-5A55-FF110C01EE71}"/>
              </a:ext>
            </a:extLst>
          </p:cNvPr>
          <p:cNvSpPr txBox="1"/>
          <p:nvPr/>
        </p:nvSpPr>
        <p:spPr>
          <a:xfrm>
            <a:off x="6294982" y="2942685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rgbClr val="B366FD"/>
                </a:solidFill>
                <a:latin typeface="LEMON MILK" panose="00000500000000000000" pitchFamily="50" charset="0"/>
                <a:ea typeface="페이퍼로지 5 Medium" pitchFamily="2" charset="-127"/>
              </a:rPr>
              <a:t>차별점</a:t>
            </a:r>
            <a:endParaRPr lang="ko-KR" altLang="en-US" sz="1600" dirty="0">
              <a:solidFill>
                <a:srgbClr val="B366FD"/>
              </a:solidFill>
              <a:latin typeface="LEMON MILK" panose="00000500000000000000" pitchFamily="50" charset="0"/>
              <a:ea typeface="페이퍼로지 5 Medium" pitchFamily="2" charset="-127"/>
            </a:endParaRPr>
          </a:p>
        </p:txBody>
      </p:sp>
      <p:pic>
        <p:nvPicPr>
          <p:cNvPr id="12" name="그래픽 11" descr="표지판 단색으로 채워진">
            <a:extLst>
              <a:ext uri="{FF2B5EF4-FFF2-40B4-BE49-F238E27FC236}">
                <a16:creationId xmlns:a16="http://schemas.microsoft.com/office/drawing/2014/main" id="{13F4C8B9-067C-7C15-51ED-1121F27568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8587" y="2952860"/>
            <a:ext cx="781200" cy="7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33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3F427-55AA-0DFA-1103-ECF8D9CEC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4811CB0B-24EE-CD8E-2E40-721D9D384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D69716-0C4E-C480-8F7F-267ACB044B2F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680053-F778-613B-DAB8-FD0F512BE9FB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8213C7-C654-EE3E-86EF-9E86F301C6A5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58430FB-E76D-23DA-F817-861C5A03C809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DE582C0D-3413-EA28-B07F-C05DA5AD2F10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EC0767D4-2782-EC3E-B03B-D4B0E0023652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DCC486D2-7B8A-910C-D067-A0DB18C7FC82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F7A6FAE-1464-CE01-3FB5-45BB3A483232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640D0642-FCEC-17FE-91EB-D06842CD6BB1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002E3C9C-B4A7-C663-3925-9A8A95229DAC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206D1D4D-D42C-3D2B-B62D-DB79E2C2F8FB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6490A6-4AE1-F9DA-A311-A5CA9894E43B}"/>
              </a:ext>
            </a:extLst>
          </p:cNvPr>
          <p:cNvSpPr txBox="1"/>
          <p:nvPr/>
        </p:nvSpPr>
        <p:spPr>
          <a:xfrm>
            <a:off x="1157412" y="1025555"/>
            <a:ext cx="36856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역할 분담 및 일정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DBEBB03-D297-9E49-F6DB-87F1C8BFF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438345"/>
              </p:ext>
            </p:extLst>
          </p:nvPr>
        </p:nvGraphicFramePr>
        <p:xfrm>
          <a:off x="1064367" y="2058614"/>
          <a:ext cx="10753502" cy="433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8354">
                  <a:extLst>
                    <a:ext uri="{9D8B030D-6E8A-4147-A177-3AD203B41FA5}">
                      <a16:colId xmlns:a16="http://schemas.microsoft.com/office/drawing/2014/main" val="344467634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620268960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1686858515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3063703865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2797600228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337543856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776516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868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Climbing, Tracking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게임 모드 제작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15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플레이어 캐릭터 제작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078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지형 구현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73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경사도 체크 시스템 구현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47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암벽등반 조작 구현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86E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86E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86E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8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아이템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&amp;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아이템 생성 구현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577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인벤토리 및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구현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몬스터 서식지 개발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272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몬스터 군집화 행동 트리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449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화면 왜곡 효과 및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VFX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추가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26162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EE1350F-3CBB-FFB9-184F-03598781EA10}"/>
              </a:ext>
            </a:extLst>
          </p:cNvPr>
          <p:cNvSpPr/>
          <p:nvPr/>
        </p:nvSpPr>
        <p:spPr>
          <a:xfrm>
            <a:off x="9982562" y="313466"/>
            <a:ext cx="287293" cy="276999"/>
          </a:xfrm>
          <a:prstGeom prst="rect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E103E1-6ED9-A1B0-DEEC-A25F29099BC5}"/>
              </a:ext>
            </a:extLst>
          </p:cNvPr>
          <p:cNvSpPr/>
          <p:nvPr/>
        </p:nvSpPr>
        <p:spPr>
          <a:xfrm>
            <a:off x="9982560" y="621502"/>
            <a:ext cx="287293" cy="27699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2299BE-45C7-7037-0DC5-13276485DED6}"/>
              </a:ext>
            </a:extLst>
          </p:cNvPr>
          <p:cNvSpPr/>
          <p:nvPr/>
        </p:nvSpPr>
        <p:spPr>
          <a:xfrm>
            <a:off x="9982561" y="929538"/>
            <a:ext cx="287293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A7829-6F27-7ECF-6D89-D17A877946AE}"/>
              </a:ext>
            </a:extLst>
          </p:cNvPr>
          <p:cNvSpPr txBox="1"/>
          <p:nvPr/>
        </p:nvSpPr>
        <p:spPr>
          <a:xfrm>
            <a:off x="10318345" y="3018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황광진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5A77C5-3DE1-D069-626B-3C14FF3EC145}"/>
              </a:ext>
            </a:extLst>
          </p:cNvPr>
          <p:cNvSpPr txBox="1"/>
          <p:nvPr/>
        </p:nvSpPr>
        <p:spPr>
          <a:xfrm>
            <a:off x="10318345" y="59595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최경진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554C6D-FDA3-68D3-4E35-622F42B303CF}"/>
              </a:ext>
            </a:extLst>
          </p:cNvPr>
          <p:cNvSpPr txBox="1"/>
          <p:nvPr/>
        </p:nvSpPr>
        <p:spPr>
          <a:xfrm>
            <a:off x="10318345" y="90664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</a:rPr>
              <a:t>클라팀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35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F2E97-9FF0-7973-D20D-078D622D2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79A33116-EDBA-194F-2E93-5C6157D2C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8F9357-A607-41D3-F413-0F31FA527F12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99951A-538B-CB46-D481-B55F42E0BFF1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82864A-DFC7-E510-09BE-7F42041DE687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A56FCD3-26AA-EE82-F5FF-1BD3A2B167E8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4377CB32-3304-4E2C-1F83-E969693BC81E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7D40F74E-58D0-BA00-D553-819831A7B47E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4A738435-EC22-E0DF-1EE1-D3AFBC614D7B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485E60F-6FF7-A6A6-9FF9-8DB6431CADED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BC30609D-64F7-4709-548A-645DC31FB78E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B2A683AF-BA27-5E74-A9AD-7984A1FEB004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89291A02-EF94-4A3A-E012-ECAC172543EE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9B3FB36-14B3-E41D-3BA8-4A21E9C9DDF9}"/>
              </a:ext>
            </a:extLst>
          </p:cNvPr>
          <p:cNvSpPr txBox="1"/>
          <p:nvPr/>
        </p:nvSpPr>
        <p:spPr>
          <a:xfrm>
            <a:off x="1157412" y="1025555"/>
            <a:ext cx="31902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LEMON MILK Bold" panose="00000800000000000000" pitchFamily="50" charset="0"/>
              </a:rPr>
              <a:t>Table of</a:t>
            </a:r>
          </a:p>
          <a:p>
            <a:r>
              <a:rPr lang="en-US" altLang="ko-KR" sz="4000" dirty="0">
                <a:solidFill>
                  <a:schemeClr val="bg1"/>
                </a:solidFill>
                <a:latin typeface="LEMON MILK Bold" panose="00000800000000000000" pitchFamily="50" charset="0"/>
              </a:rPr>
              <a:t>contents</a:t>
            </a:r>
            <a:endParaRPr lang="ko-KR" altLang="en-US" sz="4000" dirty="0">
              <a:solidFill>
                <a:schemeClr val="bg1"/>
              </a:solidFill>
              <a:latin typeface="LEMON MILK Bold" panose="000008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B2D29-6728-523B-93B8-153F44BF0CE4}"/>
              </a:ext>
            </a:extLst>
          </p:cNvPr>
          <p:cNvSpPr txBox="1"/>
          <p:nvPr/>
        </p:nvSpPr>
        <p:spPr>
          <a:xfrm>
            <a:off x="1576872" y="2911151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개인별 준비 현황 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59177-7C48-F85E-6BB9-BE7E2F3B0B07}"/>
              </a:ext>
            </a:extLst>
          </p:cNvPr>
          <p:cNvSpPr txBox="1"/>
          <p:nvPr/>
        </p:nvSpPr>
        <p:spPr>
          <a:xfrm>
            <a:off x="1576872" y="3480515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개발 환경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A1DEB-22B5-A994-82AE-8F2AA15D93FC}"/>
              </a:ext>
            </a:extLst>
          </p:cNvPr>
          <p:cNvSpPr txBox="1"/>
          <p:nvPr/>
        </p:nvSpPr>
        <p:spPr>
          <a:xfrm>
            <a:off x="1569222" y="4049879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연구 목적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8833BC-07B1-9E4B-28F2-4992CB2D7BBC}"/>
              </a:ext>
            </a:extLst>
          </p:cNvPr>
          <p:cNvSpPr txBox="1"/>
          <p:nvPr/>
        </p:nvSpPr>
        <p:spPr>
          <a:xfrm>
            <a:off x="1570987" y="461924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게임 소개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C8193-2752-D39F-FFF1-4E65C31AE67C}"/>
              </a:ext>
            </a:extLst>
          </p:cNvPr>
          <p:cNvSpPr txBox="1"/>
          <p:nvPr/>
        </p:nvSpPr>
        <p:spPr>
          <a:xfrm>
            <a:off x="1854016" y="4987333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게임 흐름도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B45498-B21B-FCE4-C373-3B43D9B42650}"/>
              </a:ext>
            </a:extLst>
          </p:cNvPr>
          <p:cNvSpPr txBox="1"/>
          <p:nvPr/>
        </p:nvSpPr>
        <p:spPr>
          <a:xfrm>
            <a:off x="1854016" y="5286483"/>
            <a:ext cx="1026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파라미터 소개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48422-8405-43F4-B1CE-A6A8A90D8167}"/>
              </a:ext>
            </a:extLst>
          </p:cNvPr>
          <p:cNvSpPr txBox="1"/>
          <p:nvPr/>
        </p:nvSpPr>
        <p:spPr>
          <a:xfrm>
            <a:off x="1854016" y="5585633"/>
            <a:ext cx="1026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스테이지 구조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617277-7949-E5C0-6231-16B6B4BC0B2A}"/>
              </a:ext>
            </a:extLst>
          </p:cNvPr>
          <p:cNvSpPr txBox="1"/>
          <p:nvPr/>
        </p:nvSpPr>
        <p:spPr>
          <a:xfrm>
            <a:off x="1854016" y="5884783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아이템 소개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67C447-057C-E59C-D467-3C37B7D32649}"/>
              </a:ext>
            </a:extLst>
          </p:cNvPr>
          <p:cNvSpPr txBox="1"/>
          <p:nvPr/>
        </p:nvSpPr>
        <p:spPr>
          <a:xfrm>
            <a:off x="1854016" y="6183933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몬스터 소개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9ACB6-71F2-53E1-6283-2B401B5FDE59}"/>
              </a:ext>
            </a:extLst>
          </p:cNvPr>
          <p:cNvSpPr txBox="1"/>
          <p:nvPr/>
        </p:nvSpPr>
        <p:spPr>
          <a:xfrm>
            <a:off x="5382696" y="2911151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기술적 요소 및 중점 연구분야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7B8BCF-20DA-CC9D-00AA-FBB8F75C79AF}"/>
              </a:ext>
            </a:extLst>
          </p:cNvPr>
          <p:cNvSpPr txBox="1"/>
          <p:nvPr/>
        </p:nvSpPr>
        <p:spPr>
          <a:xfrm>
            <a:off x="5382695" y="3480515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래퍼런스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게임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C0EEE7-23AD-704E-9168-F9E1BB2154F8}"/>
              </a:ext>
            </a:extLst>
          </p:cNvPr>
          <p:cNvSpPr txBox="1"/>
          <p:nvPr/>
        </p:nvSpPr>
        <p:spPr>
          <a:xfrm>
            <a:off x="5382694" y="4049879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역할 분담 및 일정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6F6C34D-56D7-DC19-324B-1958CD8F4BF7}"/>
              </a:ext>
            </a:extLst>
          </p:cNvPr>
          <p:cNvSpPr/>
          <p:nvPr/>
        </p:nvSpPr>
        <p:spPr>
          <a:xfrm>
            <a:off x="1457397" y="3059817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105FEDA-F40E-429E-71EE-0F18D23C2F4E}"/>
              </a:ext>
            </a:extLst>
          </p:cNvPr>
          <p:cNvSpPr/>
          <p:nvPr/>
        </p:nvSpPr>
        <p:spPr>
          <a:xfrm>
            <a:off x="1457397" y="3631536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2E3F17A-E64B-D1ED-9494-1582786EBEB4}"/>
              </a:ext>
            </a:extLst>
          </p:cNvPr>
          <p:cNvSpPr/>
          <p:nvPr/>
        </p:nvSpPr>
        <p:spPr>
          <a:xfrm>
            <a:off x="1457397" y="4203255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2513A60-FEE2-9C73-34B6-1BA9E8BC222C}"/>
              </a:ext>
            </a:extLst>
          </p:cNvPr>
          <p:cNvSpPr/>
          <p:nvPr/>
        </p:nvSpPr>
        <p:spPr>
          <a:xfrm>
            <a:off x="1457397" y="4774974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CD9CD34-4510-D655-744E-2C96B72022FB}"/>
              </a:ext>
            </a:extLst>
          </p:cNvPr>
          <p:cNvSpPr/>
          <p:nvPr/>
        </p:nvSpPr>
        <p:spPr>
          <a:xfrm>
            <a:off x="5220168" y="3059817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034FE3E-423A-635F-916E-BCE377898FC6}"/>
              </a:ext>
            </a:extLst>
          </p:cNvPr>
          <p:cNvSpPr/>
          <p:nvPr/>
        </p:nvSpPr>
        <p:spPr>
          <a:xfrm>
            <a:off x="5220168" y="3631536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2B34555-733D-19CB-DC7E-1B55C0183DEE}"/>
              </a:ext>
            </a:extLst>
          </p:cNvPr>
          <p:cNvSpPr/>
          <p:nvPr/>
        </p:nvSpPr>
        <p:spPr>
          <a:xfrm>
            <a:off x="5220168" y="4203255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202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2493B-50FF-970A-B486-DD8B5863B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25022544-32C6-7493-0FBE-FA88B9AB1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BF469F-2749-25D4-D254-7934004C3469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E24497-6966-903A-A274-B111E6E3E3DD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233C8A-CBB3-0121-999F-3D76EFC8C831}"/>
              </a:ext>
            </a:extLst>
          </p:cNvPr>
          <p:cNvGrpSpPr/>
          <p:nvPr/>
        </p:nvGrpSpPr>
        <p:grpSpPr>
          <a:xfrm>
            <a:off x="9228494" y="3770555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EC82B52-80A9-0F6C-5FA6-072F794B058D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FBACF4C9-DAFB-B655-AD71-0D9455217EB6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D114979B-49AD-7277-058D-E45F15A96F4E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9C58F073-1171-17B3-DCAB-0C392ACF989C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63DD081-8A02-7578-D9D2-181B3C096BB1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3229E0A0-6923-B41D-EF8E-64B8F7217162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E4FC4DCB-88AE-FFC3-E8A3-11DA2401D425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58581090-C8DC-D43F-602F-61C905E5B485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4866E7-9538-942A-E020-CFAA3BB550AF}"/>
              </a:ext>
            </a:extLst>
          </p:cNvPr>
          <p:cNvSpPr txBox="1"/>
          <p:nvPr/>
        </p:nvSpPr>
        <p:spPr>
          <a:xfrm>
            <a:off x="1157412" y="1025555"/>
            <a:ext cx="3573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개인별 준비 현황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B1164E2-8446-A7F6-21C7-40675BD32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382727"/>
              </p:ext>
            </p:extLst>
          </p:nvPr>
        </p:nvGraphicFramePr>
        <p:xfrm>
          <a:off x="942975" y="2856429"/>
          <a:ext cx="10217616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325">
                  <a:extLst>
                    <a:ext uri="{9D8B030D-6E8A-4147-A177-3AD203B41FA5}">
                      <a16:colId xmlns:a16="http://schemas.microsoft.com/office/drawing/2014/main" val="577379697"/>
                    </a:ext>
                  </a:extLst>
                </a:gridCol>
                <a:gridCol w="3752850">
                  <a:extLst>
                    <a:ext uri="{9D8B030D-6E8A-4147-A177-3AD203B41FA5}">
                      <a16:colId xmlns:a16="http://schemas.microsoft.com/office/drawing/2014/main" val="3465477016"/>
                    </a:ext>
                  </a:extLst>
                </a:gridCol>
                <a:gridCol w="4245441">
                  <a:extLst>
                    <a:ext uri="{9D8B030D-6E8A-4147-A177-3AD203B41FA5}">
                      <a16:colId xmlns:a16="http://schemas.microsoft.com/office/drawing/2014/main" val="3104900603"/>
                    </a:ext>
                  </a:extLst>
                </a:gridCol>
              </a:tblGrid>
              <a:tr h="296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이름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수강과목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761913"/>
                  </a:ext>
                </a:extLst>
              </a:tr>
              <a:tr h="762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황광진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C,C++,STL,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컴퓨터 그래픽스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운영체제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알고리즘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게임수학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게임기획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1,2,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게임엔진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1(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언리얼엔진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32471"/>
                  </a:ext>
                </a:extLst>
              </a:tr>
              <a:tr h="762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최경진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C,C++,STL,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컴퓨터 그래픽스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운영체제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알고리즘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게임수학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게임기획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1,2,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게임엔진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1(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언리얼엔진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048000"/>
                  </a:ext>
                </a:extLst>
              </a:tr>
              <a:tr h="762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김지호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C,C++,STL,3d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모델링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1,2,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컴퓨터 그래픽스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운영체제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알고리즘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게임기획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1,2,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게임엔진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유니티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40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69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B8AA7-B7FD-2979-33ED-5C2FF50FC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9E8AD3BA-DD52-DAF2-8C7C-F1DF68B9D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614B21-54D2-AF55-56E6-8431AC6A3DAA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73BF54-976D-2E0F-3BC0-F23F91461B9B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57BF87-7775-FACC-13E7-E532248AFABB}"/>
              </a:ext>
            </a:extLst>
          </p:cNvPr>
          <p:cNvSpPr txBox="1"/>
          <p:nvPr/>
        </p:nvSpPr>
        <p:spPr>
          <a:xfrm>
            <a:off x="1157412" y="1025555"/>
            <a:ext cx="2105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개발 환경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A6C07EB-501C-83A4-1998-0A35B4A8AF87}"/>
              </a:ext>
            </a:extLst>
          </p:cNvPr>
          <p:cNvGrpSpPr/>
          <p:nvPr/>
        </p:nvGrpSpPr>
        <p:grpSpPr>
          <a:xfrm>
            <a:off x="1190625" y="2708469"/>
            <a:ext cx="325368" cy="325368"/>
            <a:chOff x="1190625" y="2722320"/>
            <a:chExt cx="325368" cy="325368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3E916B5-D940-A01A-B42A-C080CBDF888F}"/>
                </a:ext>
              </a:extLst>
            </p:cNvPr>
            <p:cNvSpPr/>
            <p:nvPr/>
          </p:nvSpPr>
          <p:spPr>
            <a:xfrm>
              <a:off x="1190625" y="2722320"/>
              <a:ext cx="325368" cy="325368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래픽 10" descr="톱니바퀴 단색으로 채워진">
              <a:extLst>
                <a:ext uri="{FF2B5EF4-FFF2-40B4-BE49-F238E27FC236}">
                  <a16:creationId xmlns:a16="http://schemas.microsoft.com/office/drawing/2014/main" id="{A7515091-9E9D-26EA-ED32-0720E239D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9309" y="2741004"/>
              <a:ext cx="288000" cy="288000"/>
            </a:xfrm>
            <a:prstGeom prst="rect">
              <a:avLst/>
            </a:prstGeom>
          </p:spPr>
        </p:pic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90C62D2-CB3F-ABE8-9A30-09A2A3C532B6}"/>
              </a:ext>
            </a:extLst>
          </p:cNvPr>
          <p:cNvCxnSpPr>
            <a:cxnSpLocks/>
          </p:cNvCxnSpPr>
          <p:nvPr/>
        </p:nvCxnSpPr>
        <p:spPr>
          <a:xfrm>
            <a:off x="1280160" y="3226870"/>
            <a:ext cx="5082139" cy="0"/>
          </a:xfrm>
          <a:prstGeom prst="line">
            <a:avLst/>
          </a:prstGeom>
          <a:ln>
            <a:solidFill>
              <a:srgbClr val="B366FD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AD9E12D-9111-2DAE-9C7F-DEA7C1A345D2}"/>
              </a:ext>
            </a:extLst>
          </p:cNvPr>
          <p:cNvGrpSpPr/>
          <p:nvPr/>
        </p:nvGrpSpPr>
        <p:grpSpPr>
          <a:xfrm>
            <a:off x="1577365" y="2599271"/>
            <a:ext cx="1800493" cy="543765"/>
            <a:chOff x="1577365" y="2599271"/>
            <a:chExt cx="1800493" cy="5437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A11496-A38E-68D0-D76C-4E4FB80B7B60}"/>
                </a:ext>
              </a:extLst>
            </p:cNvPr>
            <p:cNvSpPr txBox="1"/>
            <p:nvPr/>
          </p:nvSpPr>
          <p:spPr>
            <a:xfrm>
              <a:off x="1577365" y="2599271"/>
              <a:ext cx="1021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B366FD"/>
                  </a:solidFill>
                  <a:latin typeface="Adam Bold" panose="02000403000000000000" pitchFamily="2" charset="0"/>
                </a:rPr>
                <a:t>Core Engine</a:t>
              </a:r>
              <a:endParaRPr lang="ko-KR" altLang="en-US" sz="1200" dirty="0">
                <a:solidFill>
                  <a:srgbClr val="B366FD"/>
                </a:solidFill>
                <a:latin typeface="Adam Bold" panose="02000403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C75C1D-76C7-EA81-4E7D-F139100EBAB0}"/>
                </a:ext>
              </a:extLst>
            </p:cNvPr>
            <p:cNvSpPr txBox="1"/>
            <p:nvPr/>
          </p:nvSpPr>
          <p:spPr>
            <a:xfrm>
              <a:off x="1577365" y="2804482"/>
              <a:ext cx="18004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dam Bold" panose="02000403000000000000" pitchFamily="2" charset="0"/>
                </a:rPr>
                <a:t>Unreal Engine 5.7</a:t>
              </a:r>
              <a:endParaRPr lang="ko-KR" altLang="en-US" sz="1600" dirty="0">
                <a:solidFill>
                  <a:schemeClr val="bg1"/>
                </a:solidFill>
                <a:latin typeface="Adam Bold" panose="02000403000000000000" pitchFamily="2" charset="0"/>
              </a:endParaRPr>
            </a:p>
          </p:txBody>
        </p:sp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9E52E0F4-BAD6-D0E4-15B8-2AD59146DDBF}"/>
              </a:ext>
            </a:extLst>
          </p:cNvPr>
          <p:cNvSpPr/>
          <p:nvPr/>
        </p:nvSpPr>
        <p:spPr>
          <a:xfrm>
            <a:off x="1190625" y="3478251"/>
            <a:ext cx="325368" cy="325368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7764167-3A82-A0B0-94CE-2A4735F07751}"/>
              </a:ext>
            </a:extLst>
          </p:cNvPr>
          <p:cNvCxnSpPr>
            <a:cxnSpLocks/>
          </p:cNvCxnSpPr>
          <p:nvPr/>
        </p:nvCxnSpPr>
        <p:spPr>
          <a:xfrm>
            <a:off x="1280160" y="3996652"/>
            <a:ext cx="5082139" cy="0"/>
          </a:xfrm>
          <a:prstGeom prst="line">
            <a:avLst/>
          </a:prstGeom>
          <a:ln>
            <a:solidFill>
              <a:srgbClr val="B366FD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EC27A62-B37D-5BC1-29F1-2134021176DC}"/>
              </a:ext>
            </a:extLst>
          </p:cNvPr>
          <p:cNvGrpSpPr/>
          <p:nvPr/>
        </p:nvGrpSpPr>
        <p:grpSpPr>
          <a:xfrm>
            <a:off x="1577365" y="3369053"/>
            <a:ext cx="2278188" cy="543765"/>
            <a:chOff x="1577365" y="2599271"/>
            <a:chExt cx="2278188" cy="54376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A68E3EB-EDB0-BA7F-31C2-4E6C2ACAB33A}"/>
                </a:ext>
              </a:extLst>
            </p:cNvPr>
            <p:cNvSpPr txBox="1"/>
            <p:nvPr/>
          </p:nvSpPr>
          <p:spPr>
            <a:xfrm>
              <a:off x="1577365" y="2599271"/>
              <a:ext cx="15504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B366FD"/>
                  </a:solidFill>
                  <a:latin typeface="Adam Bold" panose="02000403000000000000" pitchFamily="2" charset="0"/>
                </a:rPr>
                <a:t>Programming &amp; IDE</a:t>
              </a:r>
              <a:endParaRPr lang="ko-KR" altLang="en-US" sz="1200" dirty="0">
                <a:solidFill>
                  <a:srgbClr val="B366FD"/>
                </a:solidFill>
                <a:latin typeface="Adam Bold" panose="02000403000000000000" pitchFamily="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15D74A1-E3E8-35B8-DABC-0FF12C6752E6}"/>
                </a:ext>
              </a:extLst>
            </p:cNvPr>
            <p:cNvSpPr txBox="1"/>
            <p:nvPr/>
          </p:nvSpPr>
          <p:spPr>
            <a:xfrm>
              <a:off x="1577365" y="2804482"/>
              <a:ext cx="22781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dam Bold" panose="02000403000000000000" pitchFamily="2" charset="0"/>
                </a:rPr>
                <a:t>C++, Visual studio 2022</a:t>
              </a:r>
              <a:endParaRPr lang="ko-KR" altLang="en-US" sz="1600" dirty="0">
                <a:solidFill>
                  <a:schemeClr val="bg1"/>
                </a:solidFill>
                <a:latin typeface="Adam Bold" panose="02000403000000000000" pitchFamily="2" charset="0"/>
              </a:endParaRPr>
            </a:p>
          </p:txBody>
        </p: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D81123AC-06D0-902C-36F8-26D4B9EAF13E}"/>
              </a:ext>
            </a:extLst>
          </p:cNvPr>
          <p:cNvSpPr/>
          <p:nvPr/>
        </p:nvSpPr>
        <p:spPr>
          <a:xfrm>
            <a:off x="1190625" y="4248033"/>
            <a:ext cx="325368" cy="325368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81E5AA45-DBE8-E42A-195B-C0A7EEEC5AB2}"/>
              </a:ext>
            </a:extLst>
          </p:cNvPr>
          <p:cNvCxnSpPr>
            <a:cxnSpLocks/>
          </p:cNvCxnSpPr>
          <p:nvPr/>
        </p:nvCxnSpPr>
        <p:spPr>
          <a:xfrm>
            <a:off x="1280160" y="4766434"/>
            <a:ext cx="5082139" cy="0"/>
          </a:xfrm>
          <a:prstGeom prst="line">
            <a:avLst/>
          </a:prstGeom>
          <a:ln>
            <a:solidFill>
              <a:srgbClr val="B366FD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92D177D-EF1E-D15A-D68F-5796DD9DCDA5}"/>
              </a:ext>
            </a:extLst>
          </p:cNvPr>
          <p:cNvGrpSpPr/>
          <p:nvPr/>
        </p:nvGrpSpPr>
        <p:grpSpPr>
          <a:xfrm>
            <a:off x="1577365" y="4138835"/>
            <a:ext cx="2880917" cy="543765"/>
            <a:chOff x="1577365" y="2599271"/>
            <a:chExt cx="2880917" cy="543765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E32BDEA-3E89-CC30-ADB8-E68624DF6870}"/>
                </a:ext>
              </a:extLst>
            </p:cNvPr>
            <p:cNvSpPr txBox="1"/>
            <p:nvPr/>
          </p:nvSpPr>
          <p:spPr>
            <a:xfrm>
              <a:off x="1577365" y="2599271"/>
              <a:ext cx="12121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B366FD"/>
                  </a:solidFill>
                  <a:latin typeface="Adam Bold" panose="02000403000000000000" pitchFamily="2" charset="0"/>
                </a:rPr>
                <a:t>Version Control</a:t>
              </a:r>
              <a:endParaRPr lang="ko-KR" altLang="en-US" sz="1200" dirty="0">
                <a:solidFill>
                  <a:srgbClr val="B366FD"/>
                </a:solidFill>
                <a:latin typeface="Adam Bold" panose="02000403000000000000" pitchFamily="2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76A13A7-199D-7D42-2D45-7A14E4E9EF5D}"/>
                </a:ext>
              </a:extLst>
            </p:cNvPr>
            <p:cNvSpPr txBox="1"/>
            <p:nvPr/>
          </p:nvSpPr>
          <p:spPr>
            <a:xfrm>
              <a:off x="1577365" y="2804482"/>
              <a:ext cx="28809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  <a:latin typeface="Adam Bold" panose="02000403000000000000" pitchFamily="2" charset="0"/>
                </a:rPr>
                <a:t>Github</a:t>
              </a:r>
              <a:r>
                <a:rPr lang="en-US" altLang="ko-KR" sz="1600" dirty="0">
                  <a:solidFill>
                    <a:schemeClr val="bg1"/>
                  </a:solidFill>
                  <a:latin typeface="Adam Bold" panose="02000403000000000000" pitchFamily="2" charset="0"/>
                </a:rPr>
                <a:t> Desktop, Google Drive</a:t>
              </a:r>
              <a:endParaRPr lang="ko-KR" altLang="en-US" sz="1600" dirty="0">
                <a:solidFill>
                  <a:schemeClr val="bg1"/>
                </a:solidFill>
                <a:latin typeface="Adam Bold" panose="02000403000000000000" pitchFamily="2" charset="0"/>
              </a:endParaRPr>
            </a:p>
          </p:txBody>
        </p:sp>
      </p:grp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AB2598ED-9551-409F-EA64-065C3FCDCF1E}"/>
              </a:ext>
            </a:extLst>
          </p:cNvPr>
          <p:cNvSpPr/>
          <p:nvPr/>
        </p:nvSpPr>
        <p:spPr>
          <a:xfrm>
            <a:off x="1190625" y="5017815"/>
            <a:ext cx="325368" cy="325368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17B1B9AD-50AE-C085-1032-1C4E933C8AB6}"/>
              </a:ext>
            </a:extLst>
          </p:cNvPr>
          <p:cNvCxnSpPr>
            <a:cxnSpLocks/>
          </p:cNvCxnSpPr>
          <p:nvPr/>
        </p:nvCxnSpPr>
        <p:spPr>
          <a:xfrm>
            <a:off x="1280160" y="5536216"/>
            <a:ext cx="5082139" cy="0"/>
          </a:xfrm>
          <a:prstGeom prst="line">
            <a:avLst/>
          </a:prstGeom>
          <a:ln>
            <a:solidFill>
              <a:srgbClr val="B366FD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582A8E8-B825-914C-6427-B6DA579FD4CE}"/>
              </a:ext>
            </a:extLst>
          </p:cNvPr>
          <p:cNvGrpSpPr/>
          <p:nvPr/>
        </p:nvGrpSpPr>
        <p:grpSpPr>
          <a:xfrm>
            <a:off x="1577365" y="4908617"/>
            <a:ext cx="1018227" cy="543765"/>
            <a:chOff x="1577365" y="2599271"/>
            <a:chExt cx="1018227" cy="5437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45E29D1-B088-1E69-488C-BF07F190A98B}"/>
                </a:ext>
              </a:extLst>
            </p:cNvPr>
            <p:cNvSpPr txBox="1"/>
            <p:nvPr/>
          </p:nvSpPr>
          <p:spPr>
            <a:xfrm>
              <a:off x="1577365" y="2599271"/>
              <a:ext cx="10182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B366FD"/>
                  </a:solidFill>
                  <a:latin typeface="Adam Bold" panose="02000403000000000000" pitchFamily="2" charset="0"/>
                </a:rPr>
                <a:t>art &amp; assets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A074D4-2526-4922-D9D7-2563D895F834}"/>
                </a:ext>
              </a:extLst>
            </p:cNvPr>
            <p:cNvSpPr txBox="1"/>
            <p:nvPr/>
          </p:nvSpPr>
          <p:spPr>
            <a:xfrm>
              <a:off x="1577365" y="2804482"/>
              <a:ext cx="8659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dam Bold" panose="02000403000000000000" pitchFamily="2" charset="0"/>
                </a:rPr>
                <a:t>Blender</a:t>
              </a:r>
              <a:endParaRPr lang="ko-KR" altLang="en-US" sz="1600" dirty="0">
                <a:solidFill>
                  <a:schemeClr val="bg1"/>
                </a:solidFill>
                <a:latin typeface="Adam Bold" panose="02000403000000000000" pitchFamily="2" charset="0"/>
              </a:endParaRPr>
            </a:p>
          </p:txBody>
        </p:sp>
      </p:grp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AFCCFC02-5E50-EAF2-E027-8AA59DFF4ECF}"/>
              </a:ext>
            </a:extLst>
          </p:cNvPr>
          <p:cNvSpPr/>
          <p:nvPr/>
        </p:nvSpPr>
        <p:spPr>
          <a:xfrm>
            <a:off x="1199542" y="5787597"/>
            <a:ext cx="325368" cy="325368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6A6D10D9-6425-AEF8-EE60-588155D0BB58}"/>
              </a:ext>
            </a:extLst>
          </p:cNvPr>
          <p:cNvCxnSpPr>
            <a:cxnSpLocks/>
          </p:cNvCxnSpPr>
          <p:nvPr/>
        </p:nvCxnSpPr>
        <p:spPr>
          <a:xfrm>
            <a:off x="1280160" y="6305998"/>
            <a:ext cx="5082139" cy="0"/>
          </a:xfrm>
          <a:prstGeom prst="line">
            <a:avLst/>
          </a:prstGeom>
          <a:ln>
            <a:solidFill>
              <a:srgbClr val="B366FD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5F219E38-6AB5-C61C-7AC4-4CF36906CFB0}"/>
              </a:ext>
            </a:extLst>
          </p:cNvPr>
          <p:cNvGrpSpPr/>
          <p:nvPr/>
        </p:nvGrpSpPr>
        <p:grpSpPr>
          <a:xfrm>
            <a:off x="1577365" y="5678399"/>
            <a:ext cx="2024913" cy="543765"/>
            <a:chOff x="1577365" y="2599271"/>
            <a:chExt cx="2024913" cy="543765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4ECDE78-0DC4-3869-A606-4B8E4630A6D4}"/>
                </a:ext>
              </a:extLst>
            </p:cNvPr>
            <p:cNvSpPr txBox="1"/>
            <p:nvPr/>
          </p:nvSpPr>
          <p:spPr>
            <a:xfrm>
              <a:off x="1577365" y="2599271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B366FD"/>
                  </a:solidFill>
                  <a:latin typeface="Adam Bold" panose="02000403000000000000" pitchFamily="2" charset="0"/>
                </a:rPr>
                <a:t>collaboration</a:t>
              </a:r>
              <a:endParaRPr lang="ko-KR" altLang="en-US" sz="1200" dirty="0">
                <a:solidFill>
                  <a:srgbClr val="B366FD"/>
                </a:solidFill>
                <a:latin typeface="Adam Bold" panose="02000403000000000000" pitchFamily="2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730AB55-885E-F7F9-86D3-5DAF7B354207}"/>
                </a:ext>
              </a:extLst>
            </p:cNvPr>
            <p:cNvSpPr txBox="1"/>
            <p:nvPr/>
          </p:nvSpPr>
          <p:spPr>
            <a:xfrm>
              <a:off x="1577365" y="2804482"/>
              <a:ext cx="20249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dam Bold" panose="02000403000000000000" pitchFamily="2" charset="0"/>
                </a:rPr>
                <a:t>Discord, Notion, Jira</a:t>
              </a:r>
              <a:endParaRPr lang="ko-KR" altLang="en-US" sz="1600" dirty="0">
                <a:solidFill>
                  <a:schemeClr val="bg1"/>
                </a:solidFill>
                <a:latin typeface="Adam Bold" panose="02000403000000000000" pitchFamily="2" charset="0"/>
              </a:endParaRPr>
            </a:p>
          </p:txBody>
        </p:sp>
      </p:grpSp>
      <p:pic>
        <p:nvPicPr>
          <p:cNvPr id="100" name="그래픽 99" descr="페인트 브러시 단색으로 채워진">
            <a:extLst>
              <a:ext uri="{FF2B5EF4-FFF2-40B4-BE49-F238E27FC236}">
                <a16:creationId xmlns:a16="http://schemas.microsoft.com/office/drawing/2014/main" id="{ED997354-53D1-AA78-2C10-3DEC1B97B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9309" y="5036499"/>
            <a:ext cx="288000" cy="288000"/>
          </a:xfrm>
          <a:prstGeom prst="rect">
            <a:avLst/>
          </a:prstGeom>
        </p:spPr>
      </p:pic>
      <p:pic>
        <p:nvPicPr>
          <p:cNvPr id="102" name="그래픽 101" descr="순서도 단색으로 채워진">
            <a:extLst>
              <a:ext uri="{FF2B5EF4-FFF2-40B4-BE49-F238E27FC236}">
                <a16:creationId xmlns:a16="http://schemas.microsoft.com/office/drawing/2014/main" id="{FF927720-9C54-F838-5462-22B6F7D273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9309" y="4266717"/>
            <a:ext cx="288000" cy="288000"/>
          </a:xfrm>
          <a:prstGeom prst="rect">
            <a:avLst/>
          </a:prstGeom>
        </p:spPr>
      </p:pic>
      <p:pic>
        <p:nvPicPr>
          <p:cNvPr id="104" name="그래픽 103" descr="웹 디자인 단색으로 채워진">
            <a:extLst>
              <a:ext uri="{FF2B5EF4-FFF2-40B4-BE49-F238E27FC236}">
                <a16:creationId xmlns:a16="http://schemas.microsoft.com/office/drawing/2014/main" id="{78BEB230-46F6-45D9-02D2-9FBF83779A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9309" y="3496935"/>
            <a:ext cx="288000" cy="288000"/>
          </a:xfrm>
          <a:prstGeom prst="rect">
            <a:avLst/>
          </a:prstGeom>
        </p:spPr>
      </p:pic>
      <p:pic>
        <p:nvPicPr>
          <p:cNvPr id="106" name="그래픽 105" descr="자막 단색으로 채워진">
            <a:extLst>
              <a:ext uri="{FF2B5EF4-FFF2-40B4-BE49-F238E27FC236}">
                <a16:creationId xmlns:a16="http://schemas.microsoft.com/office/drawing/2014/main" id="{97B4BED1-F1BF-4239-84B6-D45C257910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8226" y="5806281"/>
            <a:ext cx="288000" cy="288000"/>
          </a:xfrm>
          <a:prstGeom prst="rect">
            <a:avLst/>
          </a:prstGeom>
        </p:spPr>
      </p:pic>
      <p:pic>
        <p:nvPicPr>
          <p:cNvPr id="1028" name="Picture 4" descr="디지털 제품을 표시하는 켜진 모니터">
            <a:extLst>
              <a:ext uri="{FF2B5EF4-FFF2-40B4-BE49-F238E27FC236}">
                <a16:creationId xmlns:a16="http://schemas.microsoft.com/office/drawing/2014/main" id="{E10FCF34-2DC6-71BF-4460-406263E01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2"/>
          <a:stretch>
            <a:fillRect/>
          </a:stretch>
        </p:blipFill>
        <p:spPr bwMode="auto">
          <a:xfrm>
            <a:off x="7504857" y="1683818"/>
            <a:ext cx="3406983" cy="3885981"/>
          </a:xfrm>
          <a:prstGeom prst="rect">
            <a:avLst/>
          </a:prstGeom>
          <a:noFill/>
          <a:effectLst>
            <a:outerShdw blurRad="495300" sx="102000" sy="102000" algn="ctr" rotWithShape="0">
              <a:srgbClr val="B366FD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Unreal Engine Logo in SVG Vector or PNG File Format - Logo.wine">
            <a:extLst>
              <a:ext uri="{FF2B5EF4-FFF2-40B4-BE49-F238E27FC236}">
                <a16:creationId xmlns:a16="http://schemas.microsoft.com/office/drawing/2014/main" id="{DBC4C086-B0EC-9E39-5419-EB8402E82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duotone>
              <a:prstClr val="black"/>
              <a:srgbClr val="B366F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36" t="13860" r="33733" b="36595"/>
          <a:stretch>
            <a:fillRect/>
          </a:stretch>
        </p:blipFill>
        <p:spPr bwMode="auto">
          <a:xfrm>
            <a:off x="5022597" y="2531714"/>
            <a:ext cx="603946" cy="611322"/>
          </a:xfrm>
          <a:prstGeom prst="rect">
            <a:avLst/>
          </a:prstGeom>
          <a:noFill/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16E6B1C-CCF6-1F1E-52CB-4F21FFF0C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099" y="3380865"/>
            <a:ext cx="468942" cy="46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D185011-697F-C09C-0E41-EF298E3E9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681" y="4945360"/>
            <a:ext cx="477778" cy="44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5EE0E63D-26C9-21F6-4534-EF3F3870E7D0}"/>
              </a:ext>
            </a:extLst>
          </p:cNvPr>
          <p:cNvGrpSpPr/>
          <p:nvPr/>
        </p:nvGrpSpPr>
        <p:grpSpPr>
          <a:xfrm>
            <a:off x="4794880" y="4094833"/>
            <a:ext cx="1059381" cy="532598"/>
            <a:chOff x="4808013" y="4094833"/>
            <a:chExt cx="1059381" cy="532598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334C7C9C-9544-C6E5-FB33-BF5AE314FC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8013" y="4094833"/>
              <a:ext cx="532598" cy="532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23517C3-D8B8-8A10-3786-7680A39B54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5034" y="4163670"/>
              <a:ext cx="452360" cy="404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48B7B9D2-124D-9EF8-5622-CBD9B12A38DF}"/>
              </a:ext>
            </a:extLst>
          </p:cNvPr>
          <p:cNvGrpSpPr/>
          <p:nvPr/>
        </p:nvGrpSpPr>
        <p:grpSpPr>
          <a:xfrm>
            <a:off x="4449442" y="5670850"/>
            <a:ext cx="1750256" cy="508064"/>
            <a:chOff x="4449442" y="5670850"/>
            <a:chExt cx="1750256" cy="508064"/>
          </a:xfrm>
        </p:grpSpPr>
        <p:pic>
          <p:nvPicPr>
            <p:cNvPr id="1042" name="Picture 18" descr="Discord logo vector - Free Download (SVG, PNG, EPS, JPG)">
              <a:extLst>
                <a:ext uri="{FF2B5EF4-FFF2-40B4-BE49-F238E27FC236}">
                  <a16:creationId xmlns:a16="http://schemas.microsoft.com/office/drawing/2014/main" id="{10E10D42-AD2F-7E07-67F9-36C6CA101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9442" y="5670850"/>
              <a:ext cx="500514" cy="500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Notion logo - Free Icon PNG, SVG">
              <a:extLst>
                <a:ext uri="{FF2B5EF4-FFF2-40B4-BE49-F238E27FC236}">
                  <a16:creationId xmlns:a16="http://schemas.microsoft.com/office/drawing/2014/main" id="{59B66C80-AF51-CCE5-FF7F-1340994028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312" y="5678399"/>
              <a:ext cx="500515" cy="500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무료 Jira 아이콘을 PNG &amp; SVG 형식으로 다운로드하세요">
              <a:extLst>
                <a:ext uri="{FF2B5EF4-FFF2-40B4-BE49-F238E27FC236}">
                  <a16:creationId xmlns:a16="http://schemas.microsoft.com/office/drawing/2014/main" id="{DA61B5DB-46B9-C007-B41B-73536B518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9183" y="5678399"/>
              <a:ext cx="500515" cy="500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3738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C2F50-E36E-C40E-2301-74C7EFFC8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5EEF00A5-8347-22BC-AEA9-6A32B2012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33FC5B-D644-83EF-6323-FEC8B3BA2439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07CF54-03F8-1102-6F2B-B8D59AB81C74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9B615C-919C-DBD1-630E-9DBF92AC74CF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A033E07-4939-668C-A0CC-79E76AA17526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0E02C7D5-2CC4-6181-6AD2-227EC38CBA12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0D4E4EEF-7E59-A3A2-E73E-B7D9E25C7EC7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E47059AD-0FC2-9D09-1E7D-796EE22F93A0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FCA4D99-92E7-6847-49F8-746CD396DF05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2ED832EF-E607-DC6E-111D-303946FC1BA9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884CE09C-F0A3-F63D-4F36-93E9D0C51CE6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DD0BB6B3-84AC-801D-3F5B-EC49226CC5BD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A3683C-DDA6-7FBF-F1B5-99C7A85F9847}"/>
              </a:ext>
            </a:extLst>
          </p:cNvPr>
          <p:cNvSpPr txBox="1"/>
          <p:nvPr/>
        </p:nvSpPr>
        <p:spPr>
          <a:xfrm>
            <a:off x="1157412" y="1025555"/>
            <a:ext cx="2105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연구 목적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56252-A668-4DC8-2F71-1DC03BED3895}"/>
              </a:ext>
            </a:extLst>
          </p:cNvPr>
          <p:cNvSpPr txBox="1"/>
          <p:nvPr/>
        </p:nvSpPr>
        <p:spPr>
          <a:xfrm>
            <a:off x="1576873" y="2890961"/>
            <a:ext cx="6050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언리얼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엔진 </a:t>
            </a:r>
            <a:r>
              <a:rPr lang="en-US" altLang="ko-KR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5.7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을 이용한 </a:t>
            </a:r>
            <a:r>
              <a:rPr lang="ko-KR" altLang="en-US" dirty="0" err="1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랜덤한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지형의 생성과 상호작용을 연구</a:t>
            </a:r>
            <a:endParaRPr lang="en-US" altLang="ko-KR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11328-263F-5173-5540-E16BF09C7FA4}"/>
              </a:ext>
            </a:extLst>
          </p:cNvPr>
          <p:cNvSpPr txBox="1"/>
          <p:nvPr/>
        </p:nvSpPr>
        <p:spPr>
          <a:xfrm>
            <a:off x="1576873" y="3809900"/>
            <a:ext cx="7516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동작의 자연스러움과 디테일을 </a:t>
            </a:r>
            <a:r>
              <a:rPr lang="ko-KR" altLang="en-US" dirty="0" err="1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언리얼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엔진의 애니메이션 보간 기능을 활용해 구현</a:t>
            </a:r>
            <a:endParaRPr lang="en-US" altLang="ko-KR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F5B30C-5EF8-277F-6AC9-83A64CC6268B}"/>
              </a:ext>
            </a:extLst>
          </p:cNvPr>
          <p:cNvSpPr txBox="1"/>
          <p:nvPr/>
        </p:nvSpPr>
        <p:spPr>
          <a:xfrm>
            <a:off x="1576872" y="4728839"/>
            <a:ext cx="6854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현실 세계의 물리법칙을 최대한 반영하는 </a:t>
            </a:r>
            <a:r>
              <a:rPr lang="ko-KR" altLang="en-US" dirty="0" err="1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리얼리틱한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암벽등반 게임을 개발</a:t>
            </a:r>
            <a:endParaRPr lang="en-US" altLang="ko-KR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C5794-E05F-D9E3-F186-66A6B3D082FD}"/>
              </a:ext>
            </a:extLst>
          </p:cNvPr>
          <p:cNvSpPr txBox="1"/>
          <p:nvPr/>
        </p:nvSpPr>
        <p:spPr>
          <a:xfrm>
            <a:off x="1576872" y="5647779"/>
            <a:ext cx="6498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코즈믹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호러적인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분위기를 연출하는 이색적인 스포츠 게임에 대한 연구</a:t>
            </a:r>
            <a:endParaRPr lang="en-US" altLang="ko-KR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9227F50-AD98-81B2-8F8E-FF1C1617550B}"/>
              </a:ext>
            </a:extLst>
          </p:cNvPr>
          <p:cNvGrpSpPr/>
          <p:nvPr/>
        </p:nvGrpSpPr>
        <p:grpSpPr>
          <a:xfrm>
            <a:off x="1096144" y="5585712"/>
            <a:ext cx="469853" cy="493466"/>
            <a:chOff x="1096144" y="4367037"/>
            <a:chExt cx="469853" cy="493466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901CF36-A82E-FF1A-EDFF-79F771137AAC}"/>
                </a:ext>
              </a:extLst>
            </p:cNvPr>
            <p:cNvSpPr/>
            <p:nvPr/>
          </p:nvSpPr>
          <p:spPr>
            <a:xfrm>
              <a:off x="1096144" y="4367037"/>
              <a:ext cx="469853" cy="493466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8" name="그래픽 17" descr="연구 단색으로 채워진">
              <a:extLst>
                <a:ext uri="{FF2B5EF4-FFF2-40B4-BE49-F238E27FC236}">
                  <a16:creationId xmlns:a16="http://schemas.microsoft.com/office/drawing/2014/main" id="{A7337A4C-E9BE-1F66-62FF-11A6D684F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40020" y="4422720"/>
              <a:ext cx="382100" cy="382100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C59065-D8CB-9335-EEFE-E31920A9C92C}"/>
              </a:ext>
            </a:extLst>
          </p:cNvPr>
          <p:cNvGrpSpPr/>
          <p:nvPr/>
        </p:nvGrpSpPr>
        <p:grpSpPr>
          <a:xfrm>
            <a:off x="1089185" y="4666772"/>
            <a:ext cx="469853" cy="493466"/>
            <a:chOff x="1089185" y="3893770"/>
            <a:chExt cx="469853" cy="493466"/>
          </a:xfrm>
        </p:grpSpPr>
        <p:pic>
          <p:nvPicPr>
            <p:cNvPr id="30" name="그래픽 29" descr="CMD 터미널 단색으로 채워진">
              <a:extLst>
                <a:ext uri="{FF2B5EF4-FFF2-40B4-BE49-F238E27FC236}">
                  <a16:creationId xmlns:a16="http://schemas.microsoft.com/office/drawing/2014/main" id="{51E62F57-C6B7-C9CB-14E3-DE1F93577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3061" y="3949453"/>
              <a:ext cx="382100" cy="382100"/>
            </a:xfrm>
            <a:prstGeom prst="rect">
              <a:avLst/>
            </a:prstGeom>
          </p:spPr>
        </p:pic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F269A917-2133-69B1-8A75-361F323C92AB}"/>
                </a:ext>
              </a:extLst>
            </p:cNvPr>
            <p:cNvSpPr/>
            <p:nvPr/>
          </p:nvSpPr>
          <p:spPr>
            <a:xfrm>
              <a:off x="1089185" y="3893770"/>
              <a:ext cx="469853" cy="493466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2BA444B-776D-3919-FAC4-37FA65DD4E11}"/>
              </a:ext>
            </a:extLst>
          </p:cNvPr>
          <p:cNvGrpSpPr/>
          <p:nvPr/>
        </p:nvGrpSpPr>
        <p:grpSpPr>
          <a:xfrm>
            <a:off x="1103908" y="3747833"/>
            <a:ext cx="469853" cy="493466"/>
            <a:chOff x="1103908" y="3373418"/>
            <a:chExt cx="469853" cy="493466"/>
          </a:xfrm>
        </p:grpSpPr>
        <p:pic>
          <p:nvPicPr>
            <p:cNvPr id="20" name="그래픽 19" descr="실행 단색으로 채워진">
              <a:extLst>
                <a:ext uri="{FF2B5EF4-FFF2-40B4-BE49-F238E27FC236}">
                  <a16:creationId xmlns:a16="http://schemas.microsoft.com/office/drawing/2014/main" id="{45B7D886-3AA3-91E8-CCFB-88BE7140D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47784" y="3429101"/>
              <a:ext cx="382100" cy="382100"/>
            </a:xfrm>
            <a:prstGeom prst="rect">
              <a:avLst/>
            </a:prstGeom>
          </p:spPr>
        </p:pic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AD467A92-4EB1-69EF-8AAF-D1BDB7BFCB0B}"/>
                </a:ext>
              </a:extLst>
            </p:cNvPr>
            <p:cNvSpPr/>
            <p:nvPr/>
          </p:nvSpPr>
          <p:spPr>
            <a:xfrm>
              <a:off x="1103908" y="3373418"/>
              <a:ext cx="469853" cy="493466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A632289-8EFE-0458-37A6-36C3D987B79A}"/>
              </a:ext>
            </a:extLst>
          </p:cNvPr>
          <p:cNvGrpSpPr/>
          <p:nvPr/>
        </p:nvGrpSpPr>
        <p:grpSpPr>
          <a:xfrm>
            <a:off x="1103909" y="2828894"/>
            <a:ext cx="469853" cy="493466"/>
            <a:chOff x="1103909" y="2828894"/>
            <a:chExt cx="469853" cy="493466"/>
          </a:xfrm>
        </p:grpSpPr>
        <p:pic>
          <p:nvPicPr>
            <p:cNvPr id="32" name="그래픽 31" descr="산 단색으로 채워진">
              <a:extLst>
                <a:ext uri="{FF2B5EF4-FFF2-40B4-BE49-F238E27FC236}">
                  <a16:creationId xmlns:a16="http://schemas.microsoft.com/office/drawing/2014/main" id="{BF81C97B-1645-503C-3E67-D5F717EDF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47785" y="2884577"/>
              <a:ext cx="382100" cy="382100"/>
            </a:xfrm>
            <a:prstGeom prst="rect">
              <a:avLst/>
            </a:prstGeom>
          </p:spPr>
        </p:pic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649E0E74-3773-CFF7-C487-F1F4EE504A5A}"/>
                </a:ext>
              </a:extLst>
            </p:cNvPr>
            <p:cNvSpPr/>
            <p:nvPr/>
          </p:nvSpPr>
          <p:spPr>
            <a:xfrm>
              <a:off x="1103909" y="2828894"/>
              <a:ext cx="469853" cy="493466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1818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CBE8C-D2C3-CFEB-2753-127A208E5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10623F28-A80A-9339-D882-BAF875F67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037BB0-E55C-06C2-B467-E226829928E8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835FDE-51B5-6761-9B30-8B1AAB50959B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E23A78-C6C7-6A29-9263-601EDB9B771F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D59D088-8F1A-BA94-537A-6723ABE7362E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0003F2F7-C754-39AE-456D-6CC8A8FC77BB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77B6FF72-E15E-E707-A3A4-40D70B1F14C9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95A35BE2-426D-6375-3832-5D78B67383CD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7837433-2A15-2C2C-C454-87143068A5D5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1A50A9CF-739E-F952-62D5-4D7B3F87947E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08197B12-88CD-3B80-14D7-F8F769B65E9E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E6AA8576-0D73-4B46-0B03-6A75C3E6D0DA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752D97C-86FE-AD27-A8F6-40C910664D0C}"/>
              </a:ext>
            </a:extLst>
          </p:cNvPr>
          <p:cNvSpPr txBox="1"/>
          <p:nvPr/>
        </p:nvSpPr>
        <p:spPr>
          <a:xfrm>
            <a:off x="1157412" y="1025555"/>
            <a:ext cx="2105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</a:p>
        </p:txBody>
      </p:sp>
      <p:pic>
        <p:nvPicPr>
          <p:cNvPr id="1028" name="Picture 4" descr="Dark and mysterious ruins overlooking a foggy coastline at dusk 56264950 Stock Video at Vecteezy">
            <a:extLst>
              <a:ext uri="{FF2B5EF4-FFF2-40B4-BE49-F238E27FC236}">
                <a16:creationId xmlns:a16="http://schemas.microsoft.com/office/drawing/2014/main" id="{F8609C4E-192A-6D14-1493-6DA1C717A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763" y="3777271"/>
            <a:ext cx="3816757" cy="2137384"/>
          </a:xfrm>
          <a:prstGeom prst="rect">
            <a:avLst/>
          </a:prstGeom>
          <a:noFill/>
          <a:effectLst>
            <a:outerShdw blurRad="495300" sx="102000" sy="102000" algn="ctr" rotWithShape="0">
              <a:srgbClr val="210141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야외, 모험, 하늘, 등반하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59ACCC-3BB7-DFE2-DC69-0508C69E1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71" r="1604" b="14921"/>
          <a:stretch>
            <a:fillRect/>
          </a:stretch>
        </p:blipFill>
        <p:spPr>
          <a:xfrm>
            <a:off x="7182763" y="1185887"/>
            <a:ext cx="3775612" cy="2264315"/>
          </a:xfrm>
          <a:prstGeom prst="rect">
            <a:avLst/>
          </a:prstGeom>
          <a:noFill/>
          <a:effectLst>
            <a:outerShdw blurRad="495300" sx="102000" sy="102000" algn="ctr" rotWithShape="0">
              <a:srgbClr val="210141">
                <a:alpha val="4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CF49CD-7D7A-72E6-4EA8-BC5B3AD7F4A8}"/>
              </a:ext>
            </a:extLst>
          </p:cNvPr>
          <p:cNvSpPr txBox="1"/>
          <p:nvPr/>
        </p:nvSpPr>
        <p:spPr>
          <a:xfrm>
            <a:off x="1233624" y="3169464"/>
            <a:ext cx="457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Downfall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은 러브크래프트 신화의 </a:t>
            </a:r>
            <a:r>
              <a:rPr lang="ko-KR" altLang="en-US" sz="1400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코즈믹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호러와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인칭 암벽 등반 시뮬레이션을 결합한 공포 등반 게임입니다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플레이어는 미지의 속삭임에 이끌려 금단의 절벽을 오르며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육체적 한계와 정신적 광기에 맞서야 합니다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86A368E-B8B8-CBCD-A0A1-3B93E739877B}"/>
              </a:ext>
            </a:extLst>
          </p:cNvPr>
          <p:cNvGrpSpPr/>
          <p:nvPr/>
        </p:nvGrpSpPr>
        <p:grpSpPr>
          <a:xfrm>
            <a:off x="1345849" y="4657331"/>
            <a:ext cx="1287046" cy="543765"/>
            <a:chOff x="1199542" y="5678399"/>
            <a:chExt cx="1287046" cy="543765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29CD5EC-52E6-70B5-2E64-FE3B32A24B35}"/>
                </a:ext>
              </a:extLst>
            </p:cNvPr>
            <p:cNvSpPr/>
            <p:nvPr/>
          </p:nvSpPr>
          <p:spPr>
            <a:xfrm>
              <a:off x="1199542" y="5787597"/>
              <a:ext cx="325368" cy="325368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D0A0A5A-3B5E-1B09-ED04-9341B64D427C}"/>
                </a:ext>
              </a:extLst>
            </p:cNvPr>
            <p:cNvGrpSpPr/>
            <p:nvPr/>
          </p:nvGrpSpPr>
          <p:grpSpPr>
            <a:xfrm>
              <a:off x="1577365" y="5678399"/>
              <a:ext cx="909223" cy="543765"/>
              <a:chOff x="1577365" y="2599271"/>
              <a:chExt cx="909223" cy="54376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AB4BB0-21AF-B17D-71A9-C2CF975A03D2}"/>
                  </a:ext>
                </a:extLst>
              </p:cNvPr>
              <p:cNvSpPr txBox="1"/>
              <p:nvPr/>
            </p:nvSpPr>
            <p:spPr>
              <a:xfrm>
                <a:off x="1577365" y="2599271"/>
                <a:ext cx="8915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B366FD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플레이어 수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F43F62-A2B6-E182-DA5D-7EF59BC0CFA7}"/>
                  </a:ext>
                </a:extLst>
              </p:cNvPr>
              <p:cNvSpPr txBox="1"/>
              <p:nvPr/>
            </p:nvSpPr>
            <p:spPr>
              <a:xfrm>
                <a:off x="1577365" y="2804482"/>
                <a:ext cx="9092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err="1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싱글게임</a:t>
                </a:r>
                <a:endParaRPr lang="ko-KR" altLang="en-US" sz="1600" dirty="0">
                  <a:solidFill>
                    <a:schemeClr val="bg1"/>
                  </a:solidFill>
                  <a:latin typeface="페이퍼로지 3 Light" pitchFamily="2" charset="-127"/>
                  <a:ea typeface="페이퍼로지 3 Light" pitchFamily="2" charset="-127"/>
                </a:endParaRPr>
              </a:p>
            </p:txBody>
          </p:sp>
        </p:grpSp>
        <p:pic>
          <p:nvPicPr>
            <p:cNvPr id="18" name="그래픽 17" descr="자막 단색으로 채워진">
              <a:extLst>
                <a:ext uri="{FF2B5EF4-FFF2-40B4-BE49-F238E27FC236}">
                  <a16:creationId xmlns:a16="http://schemas.microsoft.com/office/drawing/2014/main" id="{92D21AD0-DB06-49D8-E50F-66D88D326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18226" y="5806281"/>
              <a:ext cx="288000" cy="288000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461C7A7-810B-A7CC-3C54-8E18320ECE58}"/>
              </a:ext>
            </a:extLst>
          </p:cNvPr>
          <p:cNvGrpSpPr/>
          <p:nvPr/>
        </p:nvGrpSpPr>
        <p:grpSpPr>
          <a:xfrm>
            <a:off x="4252798" y="4657331"/>
            <a:ext cx="1559557" cy="543765"/>
            <a:chOff x="2593654" y="5683515"/>
            <a:chExt cx="1559557" cy="543765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B179537-FF91-2CBB-0B32-F02CB136236A}"/>
                </a:ext>
              </a:extLst>
            </p:cNvPr>
            <p:cNvSpPr/>
            <p:nvPr/>
          </p:nvSpPr>
          <p:spPr>
            <a:xfrm>
              <a:off x="2593654" y="5792713"/>
              <a:ext cx="325368" cy="325368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13A34C6-9B15-E172-36C4-26D4E2268748}"/>
                </a:ext>
              </a:extLst>
            </p:cNvPr>
            <p:cNvGrpSpPr/>
            <p:nvPr/>
          </p:nvGrpSpPr>
          <p:grpSpPr>
            <a:xfrm>
              <a:off x="2971477" y="5683515"/>
              <a:ext cx="1181734" cy="543765"/>
              <a:chOff x="1577365" y="2599271"/>
              <a:chExt cx="1181734" cy="54376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FD2588-6B56-17F7-6A59-64AC474A8AFB}"/>
                  </a:ext>
                </a:extLst>
              </p:cNvPr>
              <p:cNvSpPr txBox="1"/>
              <p:nvPr/>
            </p:nvSpPr>
            <p:spPr>
              <a:xfrm>
                <a:off x="1577365" y="2599271"/>
                <a:ext cx="4539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B366FD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장르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EF4C55-3688-4480-D6D6-F64A6CD366B1}"/>
                  </a:ext>
                </a:extLst>
              </p:cNvPr>
              <p:cNvSpPr txBox="1"/>
              <p:nvPr/>
            </p:nvSpPr>
            <p:spPr>
              <a:xfrm>
                <a:off x="1577365" y="2804482"/>
                <a:ext cx="1181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공포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,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스포츠</a:t>
                </a:r>
              </a:p>
            </p:txBody>
          </p:sp>
        </p:grpSp>
        <p:pic>
          <p:nvPicPr>
            <p:cNvPr id="31" name="그래픽 30" descr="자막 단색으로 채워진">
              <a:extLst>
                <a:ext uri="{FF2B5EF4-FFF2-40B4-BE49-F238E27FC236}">
                  <a16:creationId xmlns:a16="http://schemas.microsoft.com/office/drawing/2014/main" id="{BFFF5C75-6E5E-322B-8271-D0D7EFE12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12338" y="5811397"/>
              <a:ext cx="288000" cy="288000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06C4534-A193-71B2-B8C8-ADF8C7E76A6F}"/>
              </a:ext>
            </a:extLst>
          </p:cNvPr>
          <p:cNvGrpSpPr/>
          <p:nvPr/>
        </p:nvGrpSpPr>
        <p:grpSpPr>
          <a:xfrm>
            <a:off x="1345849" y="5498773"/>
            <a:ext cx="1572381" cy="543765"/>
            <a:chOff x="4155288" y="5683515"/>
            <a:chExt cx="1572381" cy="543765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39166FA-EB28-E5AD-25AF-AF3233D2E5D1}"/>
                </a:ext>
              </a:extLst>
            </p:cNvPr>
            <p:cNvSpPr/>
            <p:nvPr/>
          </p:nvSpPr>
          <p:spPr>
            <a:xfrm>
              <a:off x="4155288" y="5792713"/>
              <a:ext cx="325368" cy="325368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31C2F8E-05FB-395C-72FF-DB7C6D144CA9}"/>
                </a:ext>
              </a:extLst>
            </p:cNvPr>
            <p:cNvGrpSpPr/>
            <p:nvPr/>
          </p:nvGrpSpPr>
          <p:grpSpPr>
            <a:xfrm>
              <a:off x="4533111" y="5683515"/>
              <a:ext cx="1194558" cy="543765"/>
              <a:chOff x="1577365" y="2599271"/>
              <a:chExt cx="1194558" cy="54376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0FD351A-6BE6-0C2C-CD8B-723D541AB46E}"/>
                  </a:ext>
                </a:extLst>
              </p:cNvPr>
              <p:cNvSpPr txBox="1"/>
              <p:nvPr/>
            </p:nvSpPr>
            <p:spPr>
              <a:xfrm>
                <a:off x="1577365" y="2599271"/>
                <a:ext cx="11945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B366FD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예상 플레이 시간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BAA4EF-4B08-DEB0-1BA3-60F8DD367F7E}"/>
                  </a:ext>
                </a:extLst>
              </p:cNvPr>
              <p:cNvSpPr txBox="1"/>
              <p:nvPr/>
            </p:nvSpPr>
            <p:spPr>
              <a:xfrm>
                <a:off x="1577365" y="2804482"/>
                <a:ext cx="6383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30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분</a:t>
                </a:r>
              </a:p>
            </p:txBody>
          </p:sp>
        </p:grpSp>
        <p:pic>
          <p:nvPicPr>
            <p:cNvPr id="36" name="그래픽 35" descr="자막 단색으로 채워진">
              <a:extLst>
                <a:ext uri="{FF2B5EF4-FFF2-40B4-BE49-F238E27FC236}">
                  <a16:creationId xmlns:a16="http://schemas.microsoft.com/office/drawing/2014/main" id="{168777D0-D7F3-336E-B078-C7E89233F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73972" y="5811397"/>
              <a:ext cx="288000" cy="288000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588F31E-4201-F54A-D344-86A19D860A5D}"/>
              </a:ext>
            </a:extLst>
          </p:cNvPr>
          <p:cNvGrpSpPr/>
          <p:nvPr/>
        </p:nvGrpSpPr>
        <p:grpSpPr>
          <a:xfrm>
            <a:off x="4252798" y="5498773"/>
            <a:ext cx="1331930" cy="543765"/>
            <a:chOff x="5812558" y="5683723"/>
            <a:chExt cx="1331930" cy="543765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64C71D60-1F0B-FAA2-420C-02DDCD6FB96E}"/>
                </a:ext>
              </a:extLst>
            </p:cNvPr>
            <p:cNvSpPr/>
            <p:nvPr/>
          </p:nvSpPr>
          <p:spPr>
            <a:xfrm>
              <a:off x="5812558" y="5792921"/>
              <a:ext cx="325368" cy="325368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791FB47-ECFA-04BF-D127-BC4001BD12E9}"/>
                </a:ext>
              </a:extLst>
            </p:cNvPr>
            <p:cNvGrpSpPr/>
            <p:nvPr/>
          </p:nvGrpSpPr>
          <p:grpSpPr>
            <a:xfrm>
              <a:off x="6190381" y="5683723"/>
              <a:ext cx="954107" cy="543765"/>
              <a:chOff x="1577365" y="2599271"/>
              <a:chExt cx="954107" cy="543765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8B6AA46-9215-4ECC-3052-28C9F2B2C08F}"/>
                  </a:ext>
                </a:extLst>
              </p:cNvPr>
              <p:cNvSpPr txBox="1"/>
              <p:nvPr/>
            </p:nvSpPr>
            <p:spPr>
              <a:xfrm>
                <a:off x="1577365" y="2599271"/>
                <a:ext cx="7569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B366FD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게임 목표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54884-FACC-6B12-9FB3-1B330A8BFA1D}"/>
                  </a:ext>
                </a:extLst>
              </p:cNvPr>
              <p:cNvSpPr txBox="1"/>
              <p:nvPr/>
            </p:nvSpPr>
            <p:spPr>
              <a:xfrm>
                <a:off x="1577365" y="2804482"/>
                <a:ext cx="9541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정상 등반</a:t>
                </a:r>
              </a:p>
            </p:txBody>
          </p:sp>
        </p:grpSp>
        <p:pic>
          <p:nvPicPr>
            <p:cNvPr id="41" name="그래픽 40" descr="자막 단색으로 채워진">
              <a:extLst>
                <a:ext uri="{FF2B5EF4-FFF2-40B4-BE49-F238E27FC236}">
                  <a16:creationId xmlns:a16="http://schemas.microsoft.com/office/drawing/2014/main" id="{99ED646A-90D3-EE65-9B8D-F07958F80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31242" y="5811605"/>
              <a:ext cx="288000" cy="288000"/>
            </a:xfrm>
            <a:prstGeom prst="rect">
              <a:avLst/>
            </a:prstGeom>
          </p:spPr>
        </p:pic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4ED7E2-E235-4A6B-C2A8-64BEE9A33019}"/>
              </a:ext>
            </a:extLst>
          </p:cNvPr>
          <p:cNvSpPr/>
          <p:nvPr/>
        </p:nvSpPr>
        <p:spPr>
          <a:xfrm>
            <a:off x="1163983" y="3223571"/>
            <a:ext cx="45719" cy="90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158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F2CBB-7D20-FF29-AF91-E21DED10D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2D5FBAC1-426E-8313-873C-26FED3409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3CE2ED-2C24-47EA-EB12-8480B3514B10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5279A6-0462-EE13-9AB4-344C269DBF58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3CBC33-BB1B-29A4-8EDF-FBD0AF6A4F84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DBB0AE2-58E5-4F0D-1D00-47551279643B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0A37C19A-B586-2BFA-CFE5-7EB05D2E4ADA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04869FBE-728C-C10B-411C-BB337F0C035F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DE856EC0-C521-23EE-52A2-DC19B628B38B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699552A-DD7C-8638-7CC9-5F95FAA477AB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1EB9653E-BCDA-002E-21D5-58A1D4FC358E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A6407BC2-010D-8C37-FF3A-CCA206CA1F01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70D4AF14-3E24-99DC-06B5-B5A9A70370BB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D6B93E7-17F7-9CB1-6694-513C34443718}"/>
              </a:ext>
            </a:extLst>
          </p:cNvPr>
          <p:cNvSpPr txBox="1"/>
          <p:nvPr/>
        </p:nvSpPr>
        <p:spPr>
          <a:xfrm>
            <a:off x="1157412" y="1025555"/>
            <a:ext cx="21050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흐름도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C44456-07C7-C736-AE2C-CB2A4C5A6142}"/>
              </a:ext>
            </a:extLst>
          </p:cNvPr>
          <p:cNvSpPr/>
          <p:nvPr/>
        </p:nvSpPr>
        <p:spPr>
          <a:xfrm>
            <a:off x="4890288" y="2641336"/>
            <a:ext cx="1131240" cy="612109"/>
          </a:xfrm>
          <a:prstGeom prst="rect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산기슭 탐색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&amp;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아이템 </a:t>
            </a:r>
            <a:r>
              <a:rPr lang="ko-KR" altLang="en-US" sz="1200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파밍</a:t>
            </a:r>
            <a:endParaRPr lang="ko-KR" altLang="en-US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1E14C9-9C71-12FF-2799-F375A62E2A86}"/>
              </a:ext>
            </a:extLst>
          </p:cNvPr>
          <p:cNvSpPr/>
          <p:nvPr/>
        </p:nvSpPr>
        <p:spPr>
          <a:xfrm>
            <a:off x="6288233" y="2641336"/>
            <a:ext cx="1131240" cy="612109"/>
          </a:xfrm>
          <a:prstGeom prst="rect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등산 경로 설정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831BC4-9821-17B4-9E39-C0F83BD31C1D}"/>
              </a:ext>
            </a:extLst>
          </p:cNvPr>
          <p:cNvSpPr/>
          <p:nvPr/>
        </p:nvSpPr>
        <p:spPr>
          <a:xfrm>
            <a:off x="7686177" y="2641336"/>
            <a:ext cx="1131240" cy="612109"/>
          </a:xfrm>
          <a:prstGeom prst="rect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암벽 등반</a:t>
            </a: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DB33A508-7016-3397-E1CF-E20519B9D608}"/>
              </a:ext>
            </a:extLst>
          </p:cNvPr>
          <p:cNvSpPr/>
          <p:nvPr/>
        </p:nvSpPr>
        <p:spPr>
          <a:xfrm>
            <a:off x="7612478" y="3520429"/>
            <a:ext cx="1278637" cy="490502"/>
          </a:xfrm>
          <a:prstGeom prst="diamond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등반 성공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488493-C595-EB37-1618-DE4F73C00DEF}"/>
              </a:ext>
            </a:extLst>
          </p:cNvPr>
          <p:cNvSpPr/>
          <p:nvPr/>
        </p:nvSpPr>
        <p:spPr>
          <a:xfrm>
            <a:off x="7686177" y="4320703"/>
            <a:ext cx="1131240" cy="612109"/>
          </a:xfrm>
          <a:prstGeom prst="rect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등반 시간 기록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&amp;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스테이지 이동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3122CB4-3E18-39E7-30CE-A1F2EE1DBA4C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4607479" y="2947193"/>
            <a:ext cx="282809" cy="198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63CEECD-BEB8-FEE3-FD46-43F15A46A56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6021528" y="2947391"/>
            <a:ext cx="266705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A2DF55B-0CBF-C331-66E7-1FB737029400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7419473" y="2947391"/>
            <a:ext cx="266704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66B98AF-6D46-26CE-6143-42E851EE39B9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8251797" y="3253445"/>
            <a:ext cx="0" cy="266983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240D841-53CE-0756-CBC0-AC893B192221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8251797" y="4010931"/>
            <a:ext cx="0" cy="309772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9D88649F-ABEC-C211-8BD4-B5341EA0E56B}"/>
              </a:ext>
            </a:extLst>
          </p:cNvPr>
          <p:cNvSpPr/>
          <p:nvPr/>
        </p:nvSpPr>
        <p:spPr>
          <a:xfrm>
            <a:off x="6949842" y="5154318"/>
            <a:ext cx="2603910" cy="490502"/>
          </a:xfrm>
          <a:prstGeom prst="diamond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최종 스테이지 클리어</a:t>
            </a:r>
            <a:r>
              <a:rPr lang="en-US" altLang="ko-KR" sz="1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?</a:t>
            </a:r>
            <a:endParaRPr lang="ko-KR" altLang="en-US" sz="10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20D9364-EF52-18EC-E4B9-A5EA34AC3002}"/>
              </a:ext>
            </a:extLst>
          </p:cNvPr>
          <p:cNvCxnSpPr>
            <a:stCxn id="18" idx="2"/>
            <a:endCxn id="7" idx="0"/>
          </p:cNvCxnSpPr>
          <p:nvPr/>
        </p:nvCxnSpPr>
        <p:spPr>
          <a:xfrm>
            <a:off x="8251797" y="4932812"/>
            <a:ext cx="0" cy="221506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BD4F38-58E2-DCC1-89C4-3C96E57A3C8B}"/>
              </a:ext>
            </a:extLst>
          </p:cNvPr>
          <p:cNvSpPr/>
          <p:nvPr/>
        </p:nvSpPr>
        <p:spPr>
          <a:xfrm>
            <a:off x="3468278" y="2640940"/>
            <a:ext cx="1139201" cy="612505"/>
          </a:xfrm>
          <a:prstGeom prst="roundRect">
            <a:avLst>
              <a:gd name="adj" fmla="val 50000"/>
            </a:avLst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게임 시작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25BAA98-4F69-50B7-E55C-E4AD78C5B58A}"/>
              </a:ext>
            </a:extLst>
          </p:cNvPr>
          <p:cNvSpPr/>
          <p:nvPr/>
        </p:nvSpPr>
        <p:spPr>
          <a:xfrm>
            <a:off x="7682197" y="5890266"/>
            <a:ext cx="1139201" cy="612505"/>
          </a:xfrm>
          <a:prstGeom prst="roundRect">
            <a:avLst>
              <a:gd name="adj" fmla="val 50000"/>
            </a:avLst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게임 클리어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74DFE7C-BAE9-1FF5-D380-32EEE14C9C0F}"/>
              </a:ext>
            </a:extLst>
          </p:cNvPr>
          <p:cNvCxnSpPr>
            <a:stCxn id="7" idx="2"/>
            <a:endCxn id="30" idx="0"/>
          </p:cNvCxnSpPr>
          <p:nvPr/>
        </p:nvCxnSpPr>
        <p:spPr>
          <a:xfrm>
            <a:off x="8251797" y="5644820"/>
            <a:ext cx="1" cy="245446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7C4C02B-7233-6243-C19E-3685BE32388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5455908" y="3253445"/>
            <a:ext cx="1493934" cy="2146124"/>
          </a:xfrm>
          <a:prstGeom prst="bentConnector2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BB11819-993A-167F-1A22-E2C773212BAF}"/>
              </a:ext>
            </a:extLst>
          </p:cNvPr>
          <p:cNvSpPr txBox="1"/>
          <p:nvPr/>
        </p:nvSpPr>
        <p:spPr>
          <a:xfrm>
            <a:off x="7871968" y="5596549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Yes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F81FFB-DF87-983A-195F-08DBC687DB60}"/>
              </a:ext>
            </a:extLst>
          </p:cNvPr>
          <p:cNvSpPr txBox="1"/>
          <p:nvPr/>
        </p:nvSpPr>
        <p:spPr>
          <a:xfrm>
            <a:off x="6527087" y="5129780"/>
            <a:ext cx="3770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No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388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27585-5A70-D71A-715D-94EA79E77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2AD1DBC6-5718-4002-0B9F-E08B68124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2004BC-DEF9-D79E-2F5F-273D05A11C54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40D18F-A0F9-F366-99E6-DA159B8BB3D9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CC9424D-2F1D-6349-E76A-3BA2694523B5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33998EC-8C3B-BD00-2B9D-687AA2BF1A3D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DCAF65F5-EBB0-EEF2-ED30-7703A3E104AB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DD839E8B-F7EB-5886-C48B-229F60335D35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75C40DB9-BB1E-4194-CACC-182E52BE081C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E20127E-82FE-552D-FDAD-C72872E85EDA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83C6CCD2-90EF-5FD2-CEF6-0B62A1C487C2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B13265B9-ED3E-B52A-26C3-B640983AD6A0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546ADBB3-E70D-FDBC-ECBC-1303B565AF3C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67E5CD-3244-A689-6879-75354D2720CE}"/>
              </a:ext>
            </a:extLst>
          </p:cNvPr>
          <p:cNvSpPr txBox="1"/>
          <p:nvPr/>
        </p:nvSpPr>
        <p:spPr>
          <a:xfrm>
            <a:off x="1157412" y="1025555"/>
            <a:ext cx="21050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흐름도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C72ACF-B8E8-7108-31E9-44A5916E5B2D}"/>
              </a:ext>
            </a:extLst>
          </p:cNvPr>
          <p:cNvSpPr/>
          <p:nvPr/>
        </p:nvSpPr>
        <p:spPr>
          <a:xfrm>
            <a:off x="1897146" y="3712972"/>
            <a:ext cx="1043578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벽 잡기 가능</a:t>
            </a: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8C5E3957-6A91-E5CA-6D83-6EA4D3CDC930}"/>
              </a:ext>
            </a:extLst>
          </p:cNvPr>
          <p:cNvSpPr/>
          <p:nvPr/>
        </p:nvSpPr>
        <p:spPr>
          <a:xfrm>
            <a:off x="1295967" y="3112074"/>
            <a:ext cx="2245935" cy="481423"/>
          </a:xfrm>
          <a:prstGeom prst="diamond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남은 스태미나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&gt; 0</a:t>
            </a:r>
            <a:endParaRPr lang="ko-KR" altLang="en-US" sz="10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32B42B7-FC01-FA22-C26E-E1C26AF408BA}"/>
              </a:ext>
            </a:extLst>
          </p:cNvPr>
          <p:cNvSpPr/>
          <p:nvPr/>
        </p:nvSpPr>
        <p:spPr>
          <a:xfrm>
            <a:off x="1157412" y="4418088"/>
            <a:ext cx="2523044" cy="481423"/>
          </a:xfrm>
          <a:prstGeom prst="diamond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사거리 내에 잡을 수 있는 벽이 있는가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E6257F2-5782-6391-961C-2300E2E7AEB5}"/>
              </a:ext>
            </a:extLst>
          </p:cNvPr>
          <p:cNvSpPr/>
          <p:nvPr/>
        </p:nvSpPr>
        <p:spPr>
          <a:xfrm>
            <a:off x="3951169" y="4418088"/>
            <a:ext cx="775625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</a:rPr>
              <a:t>벽 잡기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2AC49F-E968-6BF0-0629-CBB1CF7162EF}"/>
              </a:ext>
            </a:extLst>
          </p:cNvPr>
          <p:cNvSpPr/>
          <p:nvPr/>
        </p:nvSpPr>
        <p:spPr>
          <a:xfrm>
            <a:off x="4989453" y="4418088"/>
            <a:ext cx="775625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</a:rPr>
              <a:t>잡은 쪽으로 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</a:rPr>
              <a:t>몸 이동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4D0D859-1CB3-8C03-08DF-089958D5012D}"/>
              </a:ext>
            </a:extLst>
          </p:cNvPr>
          <p:cNvSpPr/>
          <p:nvPr/>
        </p:nvSpPr>
        <p:spPr>
          <a:xfrm>
            <a:off x="6020415" y="4418088"/>
            <a:ext cx="775625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latin typeface="페이퍼로지 5 Medium" pitchFamily="2" charset="-127"/>
                <a:ea typeface="페이퍼로지 5 Medium" pitchFamily="2" charset="-127"/>
              </a:rPr>
              <a:t>Wasd</a:t>
            </a:r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</a:rPr>
              <a:t>의 조작변경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1D7A262-60D0-6E35-3A7A-E9FEFEEFC621}"/>
              </a:ext>
            </a:extLst>
          </p:cNvPr>
          <p:cNvSpPr/>
          <p:nvPr/>
        </p:nvSpPr>
        <p:spPr>
          <a:xfrm>
            <a:off x="7051377" y="4418088"/>
            <a:ext cx="775625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</a:rPr>
              <a:t>경사도에 따른 </a:t>
            </a:r>
            <a:r>
              <a:rPr lang="ko-KR" altLang="en-US" sz="800" dirty="0" err="1">
                <a:latin typeface="페이퍼로지 5 Medium" pitchFamily="2" charset="-127"/>
                <a:ea typeface="페이퍼로지 5 Medium" pitchFamily="2" charset="-127"/>
              </a:rPr>
              <a:t>스태미너</a:t>
            </a:r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</a:rPr>
              <a:t> 감소</a:t>
            </a: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8982C2F4-DA50-4533-6727-73FA0DB2A595}"/>
              </a:ext>
            </a:extLst>
          </p:cNvPr>
          <p:cNvSpPr/>
          <p:nvPr/>
        </p:nvSpPr>
        <p:spPr>
          <a:xfrm>
            <a:off x="8136539" y="4418088"/>
            <a:ext cx="2229475" cy="481423"/>
          </a:xfrm>
          <a:prstGeom prst="diamond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남은 스태미나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&gt; 0</a:t>
            </a:r>
            <a:endParaRPr lang="ko-KR" altLang="en-US" sz="10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C760F8-A0A4-348F-E77F-99A58AFCEB8B}"/>
              </a:ext>
            </a:extLst>
          </p:cNvPr>
          <p:cNvSpPr/>
          <p:nvPr/>
        </p:nvSpPr>
        <p:spPr>
          <a:xfrm>
            <a:off x="8521566" y="5038254"/>
            <a:ext cx="1459419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추락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스태미나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Tick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당 회복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ko-KR" altLang="en-US" sz="10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D1F25F07-8BD9-4433-5C07-0DB47F654A2B}"/>
              </a:ext>
            </a:extLst>
          </p:cNvPr>
          <p:cNvSpPr/>
          <p:nvPr/>
        </p:nvSpPr>
        <p:spPr>
          <a:xfrm>
            <a:off x="8166008" y="5849571"/>
            <a:ext cx="2191657" cy="481423"/>
          </a:xfrm>
          <a:prstGeom prst="diamond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남은 스태미나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=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스태미나 최대량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92524572-37B3-3AFA-DD70-E87BAB063656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2930163" y="3784349"/>
            <a:ext cx="7427502" cy="2305934"/>
          </a:xfrm>
          <a:prstGeom prst="bentConnector3">
            <a:avLst>
              <a:gd name="adj1" fmla="val -3078"/>
            </a:avLst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DDC9A7AD-DAE6-F177-851D-0B9AFE565BA7}"/>
              </a:ext>
            </a:extLst>
          </p:cNvPr>
          <p:cNvCxnSpPr>
            <a:cxnSpLocks/>
            <a:stCxn id="34" idx="0"/>
            <a:endCxn id="12" idx="3"/>
          </p:cNvCxnSpPr>
          <p:nvPr/>
        </p:nvCxnSpPr>
        <p:spPr>
          <a:xfrm rot="16200000" flipV="1">
            <a:off x="5863799" y="1030609"/>
            <a:ext cx="464404" cy="6310553"/>
          </a:xfrm>
          <a:prstGeom prst="bentConnector2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C957AAD-C245-B124-F6B2-999D3DEA68EC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>
            <a:off x="2417947" y="2955990"/>
            <a:ext cx="988" cy="156084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2300DCF-8139-2DF1-FFA9-823B054B1751}"/>
              </a:ext>
            </a:extLst>
          </p:cNvPr>
          <p:cNvCxnSpPr>
            <a:cxnSpLocks/>
            <a:stCxn id="15" idx="2"/>
            <a:endCxn id="12" idx="0"/>
          </p:cNvCxnSpPr>
          <p:nvPr/>
        </p:nvCxnSpPr>
        <p:spPr>
          <a:xfrm>
            <a:off x="2418935" y="3593497"/>
            <a:ext cx="0" cy="119475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A66B838-DA52-033D-57AD-40C3424D9051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2418934" y="4194395"/>
            <a:ext cx="1" cy="223693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5D2CEE0-9B24-BDEE-23D7-708DF93CF0CB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3680456" y="4658800"/>
            <a:ext cx="270713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9DCC258-861D-BC67-6DCA-854C6546F561}"/>
              </a:ext>
            </a:extLst>
          </p:cNvPr>
          <p:cNvCxnSpPr>
            <a:cxnSpLocks/>
            <a:stCxn id="20" idx="3"/>
            <a:endCxn id="31" idx="1"/>
          </p:cNvCxnSpPr>
          <p:nvPr/>
        </p:nvCxnSpPr>
        <p:spPr>
          <a:xfrm>
            <a:off x="4726794" y="4658800"/>
            <a:ext cx="262659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1D5F2A3-3D46-4218-02C6-74F2ED7EC375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5765078" y="4658800"/>
            <a:ext cx="255337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878B9C8-33F5-2671-C2BC-47EF08BB341D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6796040" y="4658800"/>
            <a:ext cx="255337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C747CDF-7094-E0E0-35A6-DF26A14C39F2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7827002" y="4658800"/>
            <a:ext cx="309537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EDE67D0-57A1-8005-4DF6-0F13865C9A55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 flipH="1">
            <a:off x="9251276" y="4899511"/>
            <a:ext cx="1" cy="138743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7975D5C-8E27-E33A-72BB-C8039BAD0BF4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>
            <a:off x="9251276" y="5519677"/>
            <a:ext cx="10561" cy="329894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3D71D7E-2A22-818B-9859-F5D930C476D8}"/>
              </a:ext>
            </a:extLst>
          </p:cNvPr>
          <p:cNvSpPr/>
          <p:nvPr/>
        </p:nvSpPr>
        <p:spPr>
          <a:xfrm>
            <a:off x="2029147" y="2473590"/>
            <a:ext cx="777600" cy="482400"/>
          </a:xfrm>
          <a:prstGeom prst="roundRect">
            <a:avLst>
              <a:gd name="adj" fmla="val 50000"/>
            </a:avLst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등반 시작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89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AB9C9-A0E9-D053-E948-E07FB6817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D7CA945-5FAC-E79B-3CDA-6C899600B005}"/>
              </a:ext>
            </a:extLst>
          </p:cNvPr>
          <p:cNvSpPr/>
          <p:nvPr/>
        </p:nvSpPr>
        <p:spPr>
          <a:xfrm>
            <a:off x="1185361" y="3032049"/>
            <a:ext cx="783030" cy="822382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3804678-6350-AF40-B8C2-9CD191C60926}"/>
              </a:ext>
            </a:extLst>
          </p:cNvPr>
          <p:cNvSpPr/>
          <p:nvPr/>
        </p:nvSpPr>
        <p:spPr>
          <a:xfrm>
            <a:off x="1206345" y="4834333"/>
            <a:ext cx="783030" cy="822382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691275-7CF7-0550-15E3-50AD336611C5}"/>
              </a:ext>
            </a:extLst>
          </p:cNvPr>
          <p:cNvSpPr txBox="1"/>
          <p:nvPr/>
        </p:nvSpPr>
        <p:spPr>
          <a:xfrm>
            <a:off x="1973655" y="3308394"/>
            <a:ext cx="6622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암벽을 </a:t>
            </a:r>
            <a:r>
              <a:rPr lang="ko-KR" altLang="en-US" sz="1400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잡았을때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자동으로 소모되는 게이지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모두 소모되면 암벽을 잡을 수 없는 상태가 되어 </a:t>
            </a:r>
            <a:endParaRPr lang="en-US" altLang="ko-KR" sz="14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추락한다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암벽을 잡지 않은 상태일때 자동으로 회복된다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FE6CB7C5-E166-B588-10D6-CDC19B841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A0F73F-28BC-CAE9-4A5E-86E135ADE99B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102DC8-6637-79A8-6DA6-61AA3D7BD616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A7C6D6-AF0E-754C-543E-1154E3B9954D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7E52663-183A-B0F3-0431-48AF48C58223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1A5058DF-4D9E-F143-2978-943160FF9A3B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990E4C0E-E9C8-7978-9B43-8D33D059BEE3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E88E4BBC-8BD3-18BE-1AC0-26F33A9B5005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2F9164F-37AB-7F5D-B6BA-2F4362D8B78B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687EEA76-02DE-9367-AB04-2F4EC668439A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21C4DD82-39FA-104F-09F6-917BF792DA4C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381326CC-7DDD-0CE7-7C3E-D47BE011DE77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9171915-D815-BE87-E37E-2C0189439B8D}"/>
              </a:ext>
            </a:extLst>
          </p:cNvPr>
          <p:cNvSpPr txBox="1"/>
          <p:nvPr/>
        </p:nvSpPr>
        <p:spPr>
          <a:xfrm>
            <a:off x="1157412" y="1025555"/>
            <a:ext cx="3009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파라미터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309D26-9A4A-BE74-F35A-C6298CBA56E0}"/>
              </a:ext>
            </a:extLst>
          </p:cNvPr>
          <p:cNvSpPr txBox="1"/>
          <p:nvPr/>
        </p:nvSpPr>
        <p:spPr>
          <a:xfrm>
            <a:off x="1973655" y="3019648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B366FD"/>
                </a:solidFill>
                <a:latin typeface="LEMON MILK" panose="00000500000000000000" pitchFamily="50" charset="0"/>
                <a:ea typeface="페이퍼로지 5 Medium" pitchFamily="2" charset="-127"/>
              </a:rPr>
              <a:t>Stamina</a:t>
            </a:r>
            <a:endParaRPr lang="ko-KR" altLang="en-US" sz="1600" dirty="0">
              <a:solidFill>
                <a:srgbClr val="B366FD"/>
              </a:solidFill>
              <a:latin typeface="LEMON MILK" panose="00000500000000000000" pitchFamily="50" charset="0"/>
              <a:ea typeface="페이퍼로지 5 Medium" pitchFamily="2" charset="-127"/>
            </a:endParaRPr>
          </a:p>
        </p:txBody>
      </p:sp>
      <p:pic>
        <p:nvPicPr>
          <p:cNvPr id="7" name="그래픽 6" descr="근육질의 팔 단색으로 채워진">
            <a:extLst>
              <a:ext uri="{FF2B5EF4-FFF2-40B4-BE49-F238E27FC236}">
                <a16:creationId xmlns:a16="http://schemas.microsoft.com/office/drawing/2014/main" id="{3F9D2858-8C0E-6937-20C0-F4B192915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7049" y="3053413"/>
            <a:ext cx="779655" cy="779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D3E045-1E6B-A532-F2F8-D8084AA3F7D5}"/>
              </a:ext>
            </a:extLst>
          </p:cNvPr>
          <p:cNvSpPr txBox="1"/>
          <p:nvPr/>
        </p:nvSpPr>
        <p:spPr>
          <a:xfrm>
            <a:off x="1973655" y="5133495"/>
            <a:ext cx="6750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몬스터를 조우하거나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시간이 지나면 조금씩 상승하는 게이지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일정 수치를 넘기면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시야효과가</a:t>
            </a:r>
            <a:endParaRPr lang="en-US" altLang="ko-KR" sz="14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추가되고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스태미나의 총량이 줄어들거나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몬스터의 조우 확률이 올라간다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B5A0BD-CD63-94D9-2130-1925ECB2B118}"/>
              </a:ext>
            </a:extLst>
          </p:cNvPr>
          <p:cNvSpPr txBox="1"/>
          <p:nvPr/>
        </p:nvSpPr>
        <p:spPr>
          <a:xfrm>
            <a:off x="1973655" y="4844749"/>
            <a:ext cx="116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B366FD"/>
                </a:solidFill>
                <a:latin typeface="LEMON MILK" panose="00000500000000000000" pitchFamily="50" charset="0"/>
                <a:ea typeface="페이퍼로지 5 Medium" pitchFamily="2" charset="-127"/>
              </a:rPr>
              <a:t>Insanity</a:t>
            </a:r>
            <a:endParaRPr lang="ko-KR" altLang="en-US" sz="1600" dirty="0">
              <a:solidFill>
                <a:srgbClr val="B366FD"/>
              </a:solidFill>
              <a:latin typeface="LEMON MILK" panose="00000500000000000000" pitchFamily="50" charset="0"/>
              <a:ea typeface="페이퍼로지 5 Medium" pitchFamily="2" charset="-127"/>
            </a:endParaRPr>
          </a:p>
        </p:txBody>
      </p:sp>
      <p:pic>
        <p:nvPicPr>
          <p:cNvPr id="30" name="그래픽 29" descr="머리 안의 뇌 단색으로 채워진">
            <a:extLst>
              <a:ext uri="{FF2B5EF4-FFF2-40B4-BE49-F238E27FC236}">
                <a16:creationId xmlns:a16="http://schemas.microsoft.com/office/drawing/2014/main" id="{C3F52D1F-3873-B9A5-E4BE-BFB45ECDD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7260" y="4854924"/>
            <a:ext cx="781200" cy="7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65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1424</TotalTime>
  <Words>1066</Words>
  <Application>Microsoft Office PowerPoint</Application>
  <PresentationFormat>와이드스크린</PresentationFormat>
  <Paragraphs>243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1" baseType="lpstr">
      <vt:lpstr>페이퍼로지 8 ExtraBold</vt:lpstr>
      <vt:lpstr>페이퍼로지 5 Medium</vt:lpstr>
      <vt:lpstr>페이퍼로지 3 Light</vt:lpstr>
      <vt:lpstr>Arial</vt:lpstr>
      <vt:lpstr>맑은 고딕</vt:lpstr>
      <vt:lpstr>Adam Bold</vt:lpstr>
      <vt:lpstr>페이퍼로지 6 SemiBold</vt:lpstr>
      <vt:lpstr>LEMON MILK Bold</vt:lpstr>
      <vt:lpstr>페이퍼로지 7 Bold</vt:lpstr>
      <vt:lpstr>LEMON MILK</vt:lpstr>
      <vt:lpstr>LEMON MILK Medium</vt:lpstr>
      <vt:lpstr>LEMON MILK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경진 최</dc:creator>
  <cp:lastModifiedBy>경진 최</cp:lastModifiedBy>
  <cp:revision>12</cp:revision>
  <dcterms:created xsi:type="dcterms:W3CDTF">2025-12-20T10:50:56Z</dcterms:created>
  <dcterms:modified xsi:type="dcterms:W3CDTF">2026-01-11T22:58:27Z</dcterms:modified>
</cp:coreProperties>
</file>